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5" r:id="rId3"/>
    <p:sldId id="259" r:id="rId4"/>
    <p:sldId id="277" r:id="rId5"/>
    <p:sldId id="279" r:id="rId6"/>
    <p:sldId id="258" r:id="rId7"/>
    <p:sldId id="294" r:id="rId8"/>
    <p:sldId id="295" r:id="rId9"/>
    <p:sldId id="296"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7" r:id="rId25"/>
    <p:sldId id="318" r:id="rId26"/>
    <p:sldId id="312" r:id="rId27"/>
    <p:sldId id="319" r:id="rId28"/>
    <p:sldId id="320" r:id="rId29"/>
    <p:sldId id="329" r:id="rId30"/>
    <p:sldId id="330" r:id="rId31"/>
    <p:sldId id="313" r:id="rId32"/>
    <p:sldId id="314" r:id="rId33"/>
    <p:sldId id="315" r:id="rId34"/>
    <p:sldId id="316" r:id="rId35"/>
    <p:sldId id="332" r:id="rId36"/>
    <p:sldId id="333" r:id="rId37"/>
    <p:sldId id="334" r:id="rId38"/>
    <p:sldId id="335" r:id="rId39"/>
    <p:sldId id="336" r:id="rId40"/>
    <p:sldId id="337" r:id="rId41"/>
    <p:sldId id="338" r:id="rId42"/>
    <p:sldId id="339" r:id="rId43"/>
    <p:sldId id="340" r:id="rId44"/>
    <p:sldId id="262"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JJ" initials="Z"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A2B9B5"/>
    <a:srgbClr val="83A29D"/>
    <a:srgbClr val="5B7A79"/>
    <a:srgbClr val="22B2B0"/>
    <a:srgbClr val="FFCB3F"/>
    <a:srgbClr val="FFC71D"/>
    <a:srgbClr val="F76851"/>
    <a:srgbClr val="E4EBEA"/>
    <a:srgbClr val="F657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howGuides="1">
      <p:cViewPr>
        <p:scale>
          <a:sx n="50" d="100"/>
          <a:sy n="50" d="100"/>
        </p:scale>
        <p:origin x="1244" y="400"/>
      </p:cViewPr>
      <p:guideLst>
        <p:guide orient="horz" pos="1541"/>
        <p:guide pos="483"/>
        <p:guide pos="6852"/>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9" Type="http://schemas.openxmlformats.org/officeDocument/2006/relationships/commentAuthors" Target="commentAuthors.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95580" y="-26670"/>
            <a:ext cx="12215495" cy="6860540"/>
          </a:xfrm>
          <a:prstGeom prst="rect">
            <a:avLst/>
          </a:prstGeom>
          <a:solidFill>
            <a:srgbClr val="9BC3E6">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9696450" y="6308725"/>
            <a:ext cx="2230755" cy="355600"/>
          </a:xfrm>
          <a:prstGeom prst="rect">
            <a:avLst/>
          </a:prstGeom>
        </p:spPr>
      </p:pic>
      <p:sp>
        <p:nvSpPr>
          <p:cNvPr id="17" name="矩形 16"/>
          <p:cNvSpPr/>
          <p:nvPr/>
        </p:nvSpPr>
        <p:spPr>
          <a:xfrm>
            <a:off x="4598670" y="1628775"/>
            <a:ext cx="7593330" cy="23139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4598670" y="3940810"/>
            <a:ext cx="5998845" cy="732155"/>
            <a:chOff x="9104" y="6442"/>
            <a:chExt cx="9447" cy="1153"/>
          </a:xfrm>
        </p:grpSpPr>
        <p:sp>
          <p:nvSpPr>
            <p:cNvPr id="24" name="矩形 23"/>
            <p:cNvSpPr/>
            <p:nvPr/>
          </p:nvSpPr>
          <p:spPr>
            <a:xfrm>
              <a:off x="9104" y="6442"/>
              <a:ext cx="8561" cy="1153"/>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文本框 5"/>
            <p:cNvSpPr txBox="1"/>
            <p:nvPr/>
          </p:nvSpPr>
          <p:spPr>
            <a:xfrm>
              <a:off x="9314" y="6482"/>
              <a:ext cx="3717" cy="1113"/>
            </a:xfrm>
            <a:prstGeom prst="rect">
              <a:avLst/>
            </a:prstGeom>
            <a:noFill/>
          </p:spPr>
          <p:txBody>
            <a:bodyPr wrap="square" rtlCol="0">
              <a:spAutoFit/>
            </a:bodyPr>
            <a:lstStyle/>
            <a:p>
              <a:r>
                <a:rPr lang="zh-CN" altLang="en-US" sz="4000" b="1">
                  <a:solidFill>
                    <a:schemeClr val="bg1"/>
                  </a:solidFill>
                  <a:latin typeface="思源黑体 CN Bold" panose="020B0800000000000000" charset="-122"/>
                  <a:ea typeface="思源黑体 CN Bold" panose="020B0800000000000000" charset="-122"/>
                  <a:cs typeface="思源黑体 CN Bold" panose="020B0800000000000000" charset="-122"/>
                </a:rPr>
                <a:t>项目</a:t>
              </a:r>
              <a:r>
                <a:rPr lang="en-US" altLang="zh-CN" sz="4000" b="1">
                  <a:solidFill>
                    <a:schemeClr val="bg1"/>
                  </a:solidFill>
                  <a:latin typeface="思源黑体 CN Bold" panose="020B0800000000000000" charset="-122"/>
                  <a:ea typeface="思源黑体 CN Bold" panose="020B0800000000000000" charset="-122"/>
                  <a:cs typeface="思源黑体 CN Bold" panose="020B0800000000000000" charset="-122"/>
                </a:rPr>
                <a:t>3</a:t>
              </a:r>
              <a:endParaRPr lang="en-US" altLang="zh-CN" sz="4000" b="1">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sp>
          <p:nvSpPr>
            <p:cNvPr id="12" name="文本框 11"/>
            <p:cNvSpPr txBox="1"/>
            <p:nvPr/>
          </p:nvSpPr>
          <p:spPr>
            <a:xfrm>
              <a:off x="12256" y="6690"/>
              <a:ext cx="6295" cy="822"/>
            </a:xfrm>
            <a:prstGeom prst="rect">
              <a:avLst/>
            </a:prstGeom>
            <a:noFill/>
          </p:spPr>
          <p:txBody>
            <a:bodyPr wrap="square" rtlCol="0">
              <a:spAutoFit/>
            </a:bodyPr>
            <a:lstStyle/>
            <a:p>
              <a:r>
                <a:rPr lang="zh-CN" altLang="en-US" sz="2800" b="1">
                  <a:solidFill>
                    <a:srgbClr val="FFD966"/>
                  </a:solidFill>
                  <a:latin typeface="思源黑体 CN Bold" panose="020B0800000000000000" charset="-122"/>
                  <a:ea typeface="思源黑体 CN Bold" panose="020B0800000000000000" charset="-122"/>
                  <a:cs typeface="思源黑体 CN Bold" panose="020B0800000000000000" charset="-122"/>
                </a:rPr>
                <a:t>智慧农业物联网搭建</a:t>
              </a:r>
              <a:endParaRPr lang="zh-CN" altLang="en-US" sz="2800" b="1">
                <a:solidFill>
                  <a:srgbClr val="FFD966"/>
                </a:solidFill>
                <a:latin typeface="思源黑体 CN Bold" panose="020B0800000000000000" charset="-122"/>
                <a:ea typeface="思源黑体 CN Bold" panose="020B0800000000000000" charset="-122"/>
                <a:cs typeface="思源黑体 CN Bold" panose="020B0800000000000000" charset="-122"/>
              </a:endParaRPr>
            </a:p>
          </p:txBody>
        </p:sp>
        <p:sp>
          <p:nvSpPr>
            <p:cNvPr id="14" name="矩形 13"/>
            <p:cNvSpPr/>
            <p:nvPr/>
          </p:nvSpPr>
          <p:spPr>
            <a:xfrm>
              <a:off x="12029" y="6594"/>
              <a:ext cx="120" cy="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4599305" y="1556385"/>
            <a:ext cx="7592060" cy="82550"/>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831705" y="1436370"/>
            <a:ext cx="2360295" cy="11811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669790" y="2315210"/>
            <a:ext cx="7451725" cy="1106805"/>
          </a:xfrm>
          <a:prstGeom prst="rect">
            <a:avLst/>
          </a:prstGeom>
          <a:noFill/>
        </p:spPr>
        <p:txBody>
          <a:bodyPr wrap="square" rtlCol="0">
            <a:spAutoFit/>
          </a:bodyPr>
          <a:lstStyle/>
          <a:p>
            <a:pPr algn="dist"/>
            <a:r>
              <a:rPr lang="zh-CN" altLang="en-US" sz="66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rPr>
              <a:t>小型网络系统搭建</a:t>
            </a:r>
            <a:endParaRPr lang="zh-CN" altLang="en-US" sz="66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endParaRPr>
          </a:p>
        </p:txBody>
      </p:sp>
      <p:grpSp>
        <p:nvGrpSpPr>
          <p:cNvPr id="23" name="组合 22"/>
          <p:cNvGrpSpPr/>
          <p:nvPr/>
        </p:nvGrpSpPr>
        <p:grpSpPr>
          <a:xfrm>
            <a:off x="5657850" y="2311400"/>
            <a:ext cx="6533515" cy="1627505"/>
            <a:chOff x="8910" y="3414"/>
            <a:chExt cx="10289" cy="2563"/>
          </a:xfrm>
        </p:grpSpPr>
        <p:cxnSp>
          <p:nvCxnSpPr>
            <p:cNvPr id="18" name="直接连接符 17"/>
            <p:cNvCxnSpPr/>
            <p:nvPr/>
          </p:nvCxnSpPr>
          <p:spPr>
            <a:xfrm flipH="1">
              <a:off x="17973" y="3414"/>
              <a:ext cx="1226"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7970" y="3420"/>
              <a:ext cx="0" cy="171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8910" y="5163"/>
              <a:ext cx="9060"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24" y="5130"/>
              <a:ext cx="0" cy="847"/>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4209415" y="1638935"/>
            <a:ext cx="392430" cy="3039110"/>
            <a:chOff x="8550" y="2581"/>
            <a:chExt cx="618" cy="4786"/>
          </a:xfrm>
        </p:grpSpPr>
        <p:sp>
          <p:nvSpPr>
            <p:cNvPr id="9" name="矩形 8"/>
            <p:cNvSpPr/>
            <p:nvPr/>
          </p:nvSpPr>
          <p:spPr>
            <a:xfrm>
              <a:off x="8550" y="2581"/>
              <a:ext cx="618" cy="3628"/>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551" y="6209"/>
              <a:ext cx="611" cy="115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91770" y="189230"/>
            <a:ext cx="7949565" cy="598170"/>
            <a:chOff x="302" y="298"/>
            <a:chExt cx="12519" cy="942"/>
          </a:xfrm>
        </p:grpSpPr>
        <p:sp>
          <p:nvSpPr>
            <p:cNvPr id="4" name="稻壳儿原创设计师【幻雨工作室】_2"/>
            <p:cNvSpPr txBox="1"/>
            <p:nvPr/>
          </p:nvSpPr>
          <p:spPr>
            <a:xfrm>
              <a:off x="1323" y="480"/>
              <a:ext cx="11499"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38" name="图片 37"/>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302" y="298"/>
              <a:ext cx="943" cy="943"/>
            </a:xfrm>
            <a:prstGeom prst="rect">
              <a:avLst/>
            </a:prstGeom>
          </p:spPr>
        </p:pic>
      </p:grpSp>
      <p:sp>
        <p:nvSpPr>
          <p:cNvPr id="42" name="椭圆 41"/>
          <p:cNvSpPr/>
          <p:nvPr/>
        </p:nvSpPr>
        <p:spPr>
          <a:xfrm>
            <a:off x="2783840" y="4220845"/>
            <a:ext cx="640715" cy="640715"/>
          </a:xfrm>
          <a:prstGeom prst="ellipse">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7" name="椭圆 46"/>
          <p:cNvSpPr/>
          <p:nvPr/>
        </p:nvSpPr>
        <p:spPr>
          <a:xfrm>
            <a:off x="1344295" y="1341120"/>
            <a:ext cx="1038225" cy="1038225"/>
          </a:xfrm>
          <a:prstGeom prst="ellipse">
            <a:avLst/>
          </a:prstGeom>
          <a:solidFill>
            <a:srgbClr val="A2B9B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3" name="任意多边形 42"/>
          <p:cNvSpPr/>
          <p:nvPr/>
        </p:nvSpPr>
        <p:spPr>
          <a:xfrm>
            <a:off x="48260" y="1196975"/>
            <a:ext cx="3016885" cy="476948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51" h="7511">
                <a:moveTo>
                  <a:pt x="996" y="0"/>
                </a:moveTo>
                <a:cubicBezTo>
                  <a:pt x="3070" y="0"/>
                  <a:pt x="4751" y="1681"/>
                  <a:pt x="4751" y="3756"/>
                </a:cubicBezTo>
                <a:cubicBezTo>
                  <a:pt x="4751" y="5830"/>
                  <a:pt x="3070" y="7511"/>
                  <a:pt x="996" y="7511"/>
                </a:cubicBezTo>
                <a:cubicBezTo>
                  <a:pt x="656" y="7511"/>
                  <a:pt x="326" y="7466"/>
                  <a:pt x="13" y="7381"/>
                </a:cubicBezTo>
                <a:lnTo>
                  <a:pt x="0" y="7377"/>
                </a:lnTo>
                <a:lnTo>
                  <a:pt x="0" y="134"/>
                </a:lnTo>
                <a:lnTo>
                  <a:pt x="13" y="130"/>
                </a:lnTo>
                <a:cubicBezTo>
                  <a:pt x="326" y="45"/>
                  <a:pt x="656" y="0"/>
                  <a:pt x="996"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08" tIns="60954" rIns="121908" bIns="60954" rtlCol="0" anchor="ctr">
            <a:noAutofit/>
          </a:bodyP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200" fill="hold"/>
                                        <p:tgtEl>
                                          <p:spTgt spid="47"/>
                                        </p:tgtEl>
                                        <p:attrNameLst>
                                          <p:attrName>ppt_w</p:attrName>
                                        </p:attrNameLst>
                                      </p:cBhvr>
                                      <p:tavLst>
                                        <p:tav tm="0">
                                          <p:val>
                                            <p:fltVal val="0"/>
                                          </p:val>
                                        </p:tav>
                                        <p:tav tm="100000">
                                          <p:val>
                                            <p:strVal val="#ppt_w"/>
                                          </p:val>
                                        </p:tav>
                                      </p:tavLst>
                                    </p:anim>
                                    <p:anim calcmode="lin" valueType="num">
                                      <p:cBhvr>
                                        <p:cTn id="14" dur="200" fill="hold"/>
                                        <p:tgtEl>
                                          <p:spTgt spid="47"/>
                                        </p:tgtEl>
                                        <p:attrNameLst>
                                          <p:attrName>ppt_h</p:attrName>
                                        </p:attrNameLst>
                                      </p:cBhvr>
                                      <p:tavLst>
                                        <p:tav tm="0">
                                          <p:val>
                                            <p:fltVal val="0"/>
                                          </p:val>
                                        </p:tav>
                                        <p:tav tm="100000">
                                          <p:val>
                                            <p:strVal val="#ppt_h"/>
                                          </p:val>
                                        </p:tav>
                                      </p:tavLst>
                                    </p:anim>
                                    <p:animEffect transition="in" filter="fade">
                                      <p:cBhvr>
                                        <p:cTn id="15" dur="200"/>
                                        <p:tgtEl>
                                          <p:spTgt spid="47"/>
                                        </p:tgtEl>
                                      </p:cBhvr>
                                    </p:animEffect>
                                  </p:childTnLst>
                                </p:cTn>
                              </p:par>
                            </p:childTnLst>
                          </p:cTn>
                        </p:par>
                        <p:par>
                          <p:cTn id="16" fill="hold">
                            <p:stCondLst>
                              <p:cond delay="1500"/>
                            </p:stCondLst>
                            <p:childTnLst>
                              <p:par>
                                <p:cTn id="17" presetID="6" presetClass="emph" presetSubtype="0" decel="42000" autoRev="1" fill="hold" grpId="1" nodeType="afterEffect">
                                  <p:stCondLst>
                                    <p:cond delay="0"/>
                                  </p:stCondLst>
                                  <p:childTnLst>
                                    <p:animScale>
                                      <p:cBhvr>
                                        <p:cTn id="18" dur="150" fill="hold"/>
                                        <p:tgtEl>
                                          <p:spTgt spid="47"/>
                                        </p:tgtEl>
                                      </p:cBhvr>
                                      <p:by x="130000" y="130000"/>
                                    </p:animScale>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200" fill="hold"/>
                                        <p:tgtEl>
                                          <p:spTgt spid="42"/>
                                        </p:tgtEl>
                                        <p:attrNameLst>
                                          <p:attrName>ppt_w</p:attrName>
                                        </p:attrNameLst>
                                      </p:cBhvr>
                                      <p:tavLst>
                                        <p:tav tm="0">
                                          <p:val>
                                            <p:fltVal val="0"/>
                                          </p:val>
                                        </p:tav>
                                        <p:tav tm="100000">
                                          <p:val>
                                            <p:strVal val="#ppt_w"/>
                                          </p:val>
                                        </p:tav>
                                      </p:tavLst>
                                    </p:anim>
                                    <p:anim calcmode="lin" valueType="num">
                                      <p:cBhvr>
                                        <p:cTn id="23" dur="200" fill="hold"/>
                                        <p:tgtEl>
                                          <p:spTgt spid="42"/>
                                        </p:tgtEl>
                                        <p:attrNameLst>
                                          <p:attrName>ppt_h</p:attrName>
                                        </p:attrNameLst>
                                      </p:cBhvr>
                                      <p:tavLst>
                                        <p:tav tm="0">
                                          <p:val>
                                            <p:fltVal val="0"/>
                                          </p:val>
                                        </p:tav>
                                        <p:tav tm="100000">
                                          <p:val>
                                            <p:strVal val="#ppt_h"/>
                                          </p:val>
                                        </p:tav>
                                      </p:tavLst>
                                    </p:anim>
                                    <p:animEffect transition="in" filter="fade">
                                      <p:cBhvr>
                                        <p:cTn id="24" dur="200"/>
                                        <p:tgtEl>
                                          <p:spTgt spid="42"/>
                                        </p:tgtEl>
                                      </p:cBhvr>
                                    </p:animEffect>
                                  </p:childTnLst>
                                </p:cTn>
                              </p:par>
                            </p:childTnLst>
                          </p:cTn>
                        </p:par>
                        <p:par>
                          <p:cTn id="25" fill="hold">
                            <p:stCondLst>
                              <p:cond delay="2500"/>
                            </p:stCondLst>
                            <p:childTnLst>
                              <p:par>
                                <p:cTn id="26" presetID="6" presetClass="emph" presetSubtype="0" decel="42000" autoRev="1" fill="hold" grpId="1" nodeType="afterEffect">
                                  <p:stCondLst>
                                    <p:cond delay="0"/>
                                  </p:stCondLst>
                                  <p:childTnLst>
                                    <p:animScale>
                                      <p:cBhvr>
                                        <p:cTn id="27" dur="150" fill="hold"/>
                                        <p:tgtEl>
                                          <p:spTgt spid="4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bldLvl="0" animBg="1"/>
      <p:bldP spid="47" grpId="0" bldLvl="0" animBg="1"/>
      <p:bldP spid="47" grpId="1" bldLvl="0" animBg="1"/>
      <p:bldP spid="4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3" name="文本框 2"/>
          <p:cNvSpPr txBox="1"/>
          <p:nvPr/>
        </p:nvSpPr>
        <p:spPr>
          <a:xfrm>
            <a:off x="695960" y="1052830"/>
            <a:ext cx="3712845" cy="460375"/>
          </a:xfrm>
          <a:prstGeom prst="rect">
            <a:avLst/>
          </a:prstGeom>
          <a:noFill/>
        </p:spPr>
        <p:txBody>
          <a:bodyPr wrap="square" rtlCol="0" anchor="t">
            <a:spAutoFit/>
          </a:bodyPr>
          <a:p>
            <a:r>
              <a:rPr lang="zh-CN" altLang="en-US" sz="2400"/>
              <a:t>3. 智慧农业常见硬件设备</a:t>
            </a:r>
            <a:endParaRPr lang="zh-CN" altLang="en-US" sz="2400"/>
          </a:p>
        </p:txBody>
      </p:sp>
      <p:sp>
        <p:nvSpPr>
          <p:cNvPr id="4" name="文本框 3"/>
          <p:cNvSpPr txBox="1"/>
          <p:nvPr/>
        </p:nvSpPr>
        <p:spPr>
          <a:xfrm>
            <a:off x="1105535" y="1700530"/>
            <a:ext cx="4848225" cy="1938020"/>
          </a:xfrm>
          <a:prstGeom prst="rect">
            <a:avLst/>
          </a:prstGeom>
          <a:noFill/>
        </p:spPr>
        <p:txBody>
          <a:bodyPr wrap="square" rtlCol="0">
            <a:spAutoFit/>
          </a:bodyPr>
          <a:p>
            <a:r>
              <a:rPr lang="en-US" altLang="zh-CN" sz="2000"/>
              <a:t>        </a:t>
            </a:r>
            <a:r>
              <a:rPr lang="zh-CN" altLang="en-US" sz="2000"/>
              <a:t>智慧农业常见的硬件设备主要包括农业生产使用的各种传感器及网络传输设备等，传感器主要用于对农业生产环境的智能感知、智能监控。网络传输设备主要为数据交流提供通畅的传输链路，如图 9-3-4 所示。</a:t>
            </a:r>
            <a:endParaRPr lang="zh-CN" altLang="en-US" sz="2000"/>
          </a:p>
        </p:txBody>
      </p:sp>
      <p:pic>
        <p:nvPicPr>
          <p:cNvPr id="5" name="图片 4" descr="5"/>
          <p:cNvPicPr>
            <a:picLocks noChangeAspect="1"/>
          </p:cNvPicPr>
          <p:nvPr/>
        </p:nvPicPr>
        <p:blipFill>
          <a:blip r:embed="rId1"/>
          <a:stretch>
            <a:fillRect/>
          </a:stretch>
        </p:blipFill>
        <p:spPr>
          <a:xfrm>
            <a:off x="6527800" y="1557020"/>
            <a:ext cx="4530725" cy="425323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754380" y="1196975"/>
            <a:ext cx="4359910" cy="460375"/>
          </a:xfrm>
          <a:prstGeom prst="rect">
            <a:avLst/>
          </a:prstGeom>
          <a:noFill/>
        </p:spPr>
        <p:txBody>
          <a:bodyPr wrap="square" rtlCol="0">
            <a:spAutoFit/>
          </a:bodyPr>
          <a:lstStyle/>
          <a:p>
            <a:r>
              <a:rPr lang="zh-CN" sz="2400" kern="0" spc="3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mn-ea"/>
              </a:rPr>
              <a:t>4. 智慧农业软件系统</a:t>
            </a:r>
            <a:endParaRPr lang="zh-CN" sz="2400" kern="0" spc="3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2" name="文本框 1"/>
          <p:cNvSpPr txBox="1"/>
          <p:nvPr/>
        </p:nvSpPr>
        <p:spPr>
          <a:xfrm>
            <a:off x="480060" y="1772920"/>
            <a:ext cx="11179175" cy="1322070"/>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val="200" checksum="282533468"/>
                </a:ext>
              </a:extLst>
            </a:pPr>
            <a:r>
              <a:rPr lang="zh-CN" altLang="en-US" sz="2000"/>
              <a:t>智慧农业软件系统是指对农业传感器采集的数据进行实时监测、分析、处理，并将分析指令传输到各种控制设备，实现农业生产管理的自动、及时、高效处理的信息化管理平台。智慧农业软件系统通常包括环境监测系统、网络视频监控系统、综合服务平台及专家系统等。智慧农业管理系统界面如图 9-3-5 所示。</a:t>
            </a:r>
            <a:endParaRPr lang="zh-CN" altLang="en-US" sz="2000"/>
          </a:p>
        </p:txBody>
      </p:sp>
      <p:pic>
        <p:nvPicPr>
          <p:cNvPr id="5" name="图片 4" descr="6"/>
          <p:cNvPicPr>
            <a:picLocks noChangeAspect="1"/>
          </p:cNvPicPr>
          <p:nvPr/>
        </p:nvPicPr>
        <p:blipFill>
          <a:blip r:embed="rId1"/>
          <a:stretch>
            <a:fillRect/>
          </a:stretch>
        </p:blipFill>
        <p:spPr>
          <a:xfrm>
            <a:off x="2712085" y="2996565"/>
            <a:ext cx="6705600" cy="375348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2" name="文本框 1"/>
          <p:cNvSpPr txBox="1"/>
          <p:nvPr/>
        </p:nvSpPr>
        <p:spPr>
          <a:xfrm>
            <a:off x="840105" y="1196975"/>
            <a:ext cx="10250805" cy="1014730"/>
          </a:xfrm>
          <a:prstGeom prst="rect">
            <a:avLst/>
          </a:prstGeom>
          <a:noFill/>
        </p:spPr>
        <p:txBody>
          <a:bodyPr wrap="square" rtlCol="0">
            <a:spAutoFit/>
          </a:bodyPr>
          <a:p>
            <a:r>
              <a:rPr lang="en-US" altLang="zh-CN" sz="2000"/>
              <a:t>        </a:t>
            </a:r>
            <a:r>
              <a:rPr lang="zh-CN" altLang="en-US" sz="2000"/>
              <a:t>项目团队首先需要到光明村对改造大棚进行调研，调研主要分为两方面：一方面是了解大棚经营农户的生产需求；另一方面是掌握大棚现有种植及环境情况，在充分掌握上述情况后，编制大棚改造方案。</a:t>
            </a:r>
            <a:endParaRPr lang="zh-CN" altLang="en-US" sz="2000"/>
          </a:p>
        </p:txBody>
      </p:sp>
      <p:sp>
        <p:nvSpPr>
          <p:cNvPr id="5" name="文本框 4"/>
          <p:cNvSpPr txBox="1"/>
          <p:nvPr/>
        </p:nvSpPr>
        <p:spPr>
          <a:xfrm>
            <a:off x="1177290" y="3285490"/>
            <a:ext cx="5648960" cy="460375"/>
          </a:xfrm>
          <a:prstGeom prst="rect">
            <a:avLst/>
          </a:prstGeom>
          <a:noFill/>
        </p:spPr>
        <p:txBody>
          <a:bodyPr wrap="square" rtlCol="0">
            <a:spAutoFit/>
          </a:bodyPr>
          <a:p>
            <a:r>
              <a:rPr lang="zh-CN" altLang="en-US" sz="2400"/>
              <a:t>1. 农户需求调研</a:t>
            </a:r>
            <a:endParaRPr lang="zh-CN" altLang="en-US" sz="2400"/>
          </a:p>
        </p:txBody>
      </p:sp>
      <p:sp>
        <p:nvSpPr>
          <p:cNvPr id="6" name="文本框 5"/>
          <p:cNvSpPr txBox="1"/>
          <p:nvPr/>
        </p:nvSpPr>
        <p:spPr>
          <a:xfrm>
            <a:off x="1200785" y="4004310"/>
            <a:ext cx="9906635" cy="706755"/>
          </a:xfrm>
          <a:prstGeom prst="rect">
            <a:avLst/>
          </a:prstGeom>
          <a:noFill/>
        </p:spPr>
        <p:txBody>
          <a:bodyPr wrap="square" rtlCol="0">
            <a:spAutoFit/>
          </a:bodyPr>
          <a:p>
            <a:r>
              <a:rPr lang="en-US" altLang="zh-CN" sz="2000"/>
              <a:t>        </a:t>
            </a:r>
            <a:r>
              <a:rPr lang="zh-CN" altLang="en-US" sz="2000"/>
              <a:t>农户需求调研是通过现场访谈形式了解农户大棚的经营管理现状、存在的急需解决的问题及改造后期望达到的目标，全面掌握农户需求。农户需求调研表如表 9-3-1 所示。</a:t>
            </a:r>
            <a:endParaRPr lang="zh-CN" altLang="en-US" sz="2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pic>
        <p:nvPicPr>
          <p:cNvPr id="5" name="图片 4" descr="9"/>
          <p:cNvPicPr>
            <a:picLocks noChangeAspect="1"/>
          </p:cNvPicPr>
          <p:nvPr/>
        </p:nvPicPr>
        <p:blipFill>
          <a:blip r:embed="rId1"/>
          <a:stretch>
            <a:fillRect/>
          </a:stretch>
        </p:blipFill>
        <p:spPr>
          <a:xfrm>
            <a:off x="2089785" y="1196975"/>
            <a:ext cx="9130030" cy="1828165"/>
          </a:xfrm>
          <a:prstGeom prst="rect">
            <a:avLst/>
          </a:prstGeom>
        </p:spPr>
      </p:pic>
      <p:pic>
        <p:nvPicPr>
          <p:cNvPr id="6" name="图片 5" descr="10"/>
          <p:cNvPicPr>
            <a:picLocks noChangeAspect="1"/>
          </p:cNvPicPr>
          <p:nvPr/>
        </p:nvPicPr>
        <p:blipFill>
          <a:blip r:embed="rId2"/>
          <a:stretch>
            <a:fillRect/>
          </a:stretch>
        </p:blipFill>
        <p:spPr>
          <a:xfrm>
            <a:off x="2089785" y="2996565"/>
            <a:ext cx="9098915" cy="338328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圆角矩形 105"/>
          <p:cNvSpPr/>
          <p:nvPr/>
        </p:nvSpPr>
        <p:spPr>
          <a:xfrm>
            <a:off x="408305" y="981075"/>
            <a:ext cx="11415395" cy="367919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9" name="文本框 8"/>
          <p:cNvSpPr txBox="1"/>
          <p:nvPr/>
        </p:nvSpPr>
        <p:spPr>
          <a:xfrm>
            <a:off x="768350" y="1269365"/>
            <a:ext cx="2385695" cy="460375"/>
          </a:xfrm>
          <a:prstGeom prst="rect">
            <a:avLst/>
          </a:prstGeom>
          <a:noFill/>
        </p:spPr>
        <p:txBody>
          <a:bodyPr wrap="square" rtlCol="0">
            <a:spAutoFit/>
          </a:bodyPr>
          <a:p>
            <a:r>
              <a:rPr lang="zh-CN" altLang="en-US" sz="2400">
                <a:solidFill>
                  <a:schemeClr val="bg1"/>
                </a:solidFill>
              </a:rPr>
              <a:t>2. 大棚环境调研</a:t>
            </a:r>
            <a:endParaRPr lang="zh-CN" altLang="en-US" sz="2400">
              <a:solidFill>
                <a:schemeClr val="bg1"/>
              </a:solidFill>
            </a:endParaRPr>
          </a:p>
        </p:txBody>
      </p:sp>
      <p:sp>
        <p:nvSpPr>
          <p:cNvPr id="10" name="文本框 9"/>
          <p:cNvSpPr txBox="1"/>
          <p:nvPr/>
        </p:nvSpPr>
        <p:spPr>
          <a:xfrm>
            <a:off x="1056005" y="2204720"/>
            <a:ext cx="8935720" cy="1014730"/>
          </a:xfrm>
          <a:prstGeom prst="rect">
            <a:avLst/>
          </a:prstGeom>
          <a:noFill/>
        </p:spPr>
        <p:txBody>
          <a:bodyPr wrap="square" rtlCol="0">
            <a:spAutoFit/>
          </a:bodyPr>
          <a:p>
            <a:r>
              <a:rPr lang="en-US" altLang="zh-CN" sz="2000">
                <a:solidFill>
                  <a:schemeClr val="bg1"/>
                </a:solidFill>
              </a:rPr>
              <a:t>       </a:t>
            </a:r>
            <a:r>
              <a:rPr lang="zh-CN" altLang="en-US" sz="2000">
                <a:solidFill>
                  <a:schemeClr val="bg1"/>
                </a:solidFill>
              </a:rPr>
              <a:t>大棚环境调研主要需掌握现有大棚的交通、面积、供水、供电、通风、遮阳、加湿、加温等设备的运行情况，为后续实施改造、规划编写提供依据。大棚环境调研表如表9-3-2 所示。</a:t>
            </a:r>
            <a:endParaRPr lang="zh-CN" altLang="en-US" sz="200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descr="11"/>
          <p:cNvPicPr>
            <a:picLocks noChangeAspect="1"/>
          </p:cNvPicPr>
          <p:nvPr/>
        </p:nvPicPr>
        <p:blipFill>
          <a:blip r:embed="rId1"/>
          <a:stretch>
            <a:fillRect/>
          </a:stretch>
        </p:blipFill>
        <p:spPr>
          <a:xfrm>
            <a:off x="2352040" y="837565"/>
            <a:ext cx="7602855" cy="58737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5" name="文本框 4"/>
          <p:cNvSpPr txBox="1"/>
          <p:nvPr/>
        </p:nvSpPr>
        <p:spPr>
          <a:xfrm>
            <a:off x="648335" y="960755"/>
            <a:ext cx="4079875" cy="460375"/>
          </a:xfrm>
          <a:prstGeom prst="rect">
            <a:avLst/>
          </a:prstGeom>
          <a:noFill/>
        </p:spPr>
        <p:txBody>
          <a:bodyPr wrap="square" rtlCol="0">
            <a:spAutoFit/>
          </a:bodyPr>
          <a:p>
            <a:r>
              <a:rPr lang="zh-CN" altLang="en-US" sz="2400"/>
              <a:t>3. 大棚改造方案编制</a:t>
            </a:r>
            <a:endParaRPr lang="zh-CN" altLang="en-US" sz="2400"/>
          </a:p>
        </p:txBody>
      </p:sp>
      <p:sp>
        <p:nvSpPr>
          <p:cNvPr id="6" name="文本框 5"/>
          <p:cNvSpPr txBox="1"/>
          <p:nvPr/>
        </p:nvSpPr>
        <p:spPr>
          <a:xfrm>
            <a:off x="993140" y="1386205"/>
            <a:ext cx="9351010" cy="1322070"/>
          </a:xfrm>
          <a:prstGeom prst="rect">
            <a:avLst/>
          </a:prstGeom>
          <a:noFill/>
        </p:spPr>
        <p:txBody>
          <a:bodyPr wrap="square" rtlCol="0">
            <a:spAutoFit/>
          </a:bodyPr>
          <a:p>
            <a:r>
              <a:rPr lang="en-US" altLang="zh-CN" sz="2000"/>
              <a:t>        </a:t>
            </a:r>
            <a:r>
              <a:rPr lang="zh-CN" altLang="en-US" sz="2000"/>
              <a:t>根据对农户需求调研和大棚环境调研，确定大棚首期改造项目为智能温控环境建设，实现大棚温度自动监测与调整的目标。</a:t>
            </a:r>
            <a:endParaRPr lang="zh-CN" altLang="en-US" sz="2000"/>
          </a:p>
          <a:p>
            <a:r>
              <a:rPr lang="zh-CN" altLang="en-US" sz="2000"/>
              <a:t>（1）大棚温湿度调控设计示意图</a:t>
            </a:r>
            <a:endParaRPr lang="zh-CN" altLang="en-US" sz="2000"/>
          </a:p>
          <a:p>
            <a:r>
              <a:rPr lang="zh-CN" altLang="en-US" sz="2000"/>
              <a:t>大棚温湿度调控设计示意图如图 9-3-6 所示。</a:t>
            </a:r>
            <a:endParaRPr lang="zh-CN" altLang="en-US" sz="2000"/>
          </a:p>
        </p:txBody>
      </p:sp>
      <p:pic>
        <p:nvPicPr>
          <p:cNvPr id="7" name="图片 6" descr="12"/>
          <p:cNvPicPr>
            <a:picLocks noChangeAspect="1"/>
          </p:cNvPicPr>
          <p:nvPr/>
        </p:nvPicPr>
        <p:blipFill>
          <a:blip r:embed="rId1"/>
          <a:stretch>
            <a:fillRect/>
          </a:stretch>
        </p:blipFill>
        <p:spPr>
          <a:xfrm>
            <a:off x="1920240" y="2708275"/>
            <a:ext cx="6758940" cy="401574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7" name="文本框 6"/>
          <p:cNvSpPr txBox="1"/>
          <p:nvPr/>
        </p:nvSpPr>
        <p:spPr>
          <a:xfrm>
            <a:off x="699135" y="1193800"/>
            <a:ext cx="9723120" cy="706755"/>
          </a:xfrm>
          <a:prstGeom prst="rect">
            <a:avLst/>
          </a:prstGeom>
          <a:noFill/>
        </p:spPr>
        <p:txBody>
          <a:bodyPr wrap="square" rtlCol="0">
            <a:spAutoFit/>
          </a:bodyPr>
          <a:p>
            <a:r>
              <a:rPr lang="zh-CN" altLang="en-US" sz="2000"/>
              <a:t>（2）大棚温湿度调整设备选用清单</a:t>
            </a:r>
            <a:endParaRPr lang="zh-CN" altLang="en-US" sz="2000"/>
          </a:p>
          <a:p>
            <a:r>
              <a:rPr lang="zh-CN" altLang="en-US" sz="2000"/>
              <a:t>根据农户的需求，要实现大棚自动控温的目的，需要选购的设备如表 9-3-3 所示。</a:t>
            </a:r>
            <a:endParaRPr lang="zh-CN" altLang="en-US" sz="2000"/>
          </a:p>
        </p:txBody>
      </p:sp>
      <p:pic>
        <p:nvPicPr>
          <p:cNvPr id="8" name="图片 7" descr="13"/>
          <p:cNvPicPr>
            <a:picLocks noChangeAspect="1"/>
          </p:cNvPicPr>
          <p:nvPr/>
        </p:nvPicPr>
        <p:blipFill>
          <a:blip r:embed="rId1"/>
          <a:stretch>
            <a:fillRect/>
          </a:stretch>
        </p:blipFill>
        <p:spPr>
          <a:xfrm>
            <a:off x="1991995" y="2060575"/>
            <a:ext cx="8274685" cy="384556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延伸</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6" name="文本框 5"/>
          <p:cNvSpPr txBox="1"/>
          <p:nvPr/>
        </p:nvSpPr>
        <p:spPr>
          <a:xfrm>
            <a:off x="551815" y="1772920"/>
            <a:ext cx="10211435" cy="2676525"/>
          </a:xfrm>
          <a:prstGeom prst="rect">
            <a:avLst/>
          </a:prstGeom>
          <a:noFill/>
        </p:spPr>
        <p:txBody>
          <a:bodyPr wrap="square" rtlCol="0" anchor="t">
            <a:spAutoFit/>
          </a:bodyPr>
          <a:p>
            <a:r>
              <a:rPr lang="en-US" altLang="zh-CN" sz="2400"/>
              <a:t>                              </a:t>
            </a:r>
            <a:r>
              <a:rPr lang="zh-CN" altLang="en-US" sz="2400">
                <a:solidFill>
                  <a:srgbClr val="FF0000"/>
                </a:solidFill>
              </a:rPr>
              <a:t>WiFi全自动家用浇花系统的搭建规划与设计</a:t>
            </a:r>
            <a:endParaRPr lang="zh-CN" altLang="en-US" sz="2400"/>
          </a:p>
          <a:p>
            <a:r>
              <a:rPr lang="en-US" altLang="zh-CN" sz="2400"/>
              <a:t>        </a:t>
            </a:r>
            <a:r>
              <a:rPr lang="zh-CN" altLang="en-US" sz="2400"/>
              <a:t>小小家有一个 30 m2 的小花园，每次外出度假花园的管理都是一个大问题。小小想搭建一个简易的全自动浇花系统，实现远程定时定量浇水、雨天延时、信息推送等功能，实现花园管理的自动化。</a:t>
            </a:r>
            <a:endParaRPr lang="zh-CN" altLang="en-US" sz="2400"/>
          </a:p>
          <a:p>
            <a:r>
              <a:rPr lang="en-US" altLang="zh-CN" sz="2400"/>
              <a:t>         </a:t>
            </a:r>
            <a:r>
              <a:rPr lang="zh-CN" altLang="en-US" sz="2400">
                <a:solidFill>
                  <a:srgbClr val="FFC000"/>
                </a:solidFill>
              </a:rPr>
              <a:t>任务提示：</a:t>
            </a:r>
            <a:endParaRPr lang="zh-CN" altLang="en-US" sz="2400"/>
          </a:p>
          <a:p>
            <a:r>
              <a:rPr lang="en-US" altLang="zh-CN" sz="2400"/>
              <a:t>         </a:t>
            </a:r>
            <a:r>
              <a:rPr lang="zh-CN" altLang="en-US" sz="2400"/>
              <a:t>1. 明确小小自动浇花系统搭建的需求。</a:t>
            </a:r>
            <a:endParaRPr lang="zh-CN" altLang="en-US" sz="2400"/>
          </a:p>
          <a:p>
            <a:r>
              <a:rPr lang="en-US" altLang="zh-CN" sz="2400"/>
              <a:t>         </a:t>
            </a:r>
            <a:r>
              <a:rPr lang="zh-CN" altLang="en-US" sz="2400"/>
              <a:t>2. 根据需求编制实施方案，查找相关设备。</a:t>
            </a:r>
            <a:endParaRPr lang="zh-CN" altLang="en-US" sz="2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2</a:t>
            </a:r>
            <a:endPar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nvSpPr>
        <p:spPr>
          <a:xfrm>
            <a:off x="5735955" y="2460625"/>
            <a:ext cx="5600700" cy="1938020"/>
          </a:xfrm>
          <a:prstGeom prst="rect">
            <a:avLst/>
          </a:prstGeom>
          <a:noFill/>
        </p:spPr>
        <p:txBody>
          <a:bodyPr wrap="square" rtlCol="0">
            <a:spAutoFit/>
          </a:bodyPr>
          <a:p>
            <a:r>
              <a:rPr lang="zh-CN" altLang="en-US" sz="6000"/>
              <a:t>智慧农业物联</a:t>
            </a:r>
            <a:r>
              <a:rPr lang="en-US" altLang="zh-CN" sz="6000"/>
              <a:t> </a:t>
            </a:r>
            <a:r>
              <a:rPr lang="zh-CN" altLang="en-US" sz="6000"/>
              <a:t>网的搭建与调试</a:t>
            </a:r>
            <a:endParaRPr lang="zh-CN" altLang="en-US" sz="6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80060" y="133985"/>
            <a:ext cx="2525395" cy="709295"/>
          </a:xfrm>
          <a:prstGeom prst="roundRect">
            <a:avLst>
              <a:gd name="adj" fmla="val 26791"/>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4210" y="188595"/>
            <a:ext cx="2157730" cy="521970"/>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rPr>
              <a:t>项目背景</a:t>
            </a:r>
            <a:endParaRPr lang="zh-CN" altLang="en-US" sz="2800" b="1">
              <a:solidFill>
                <a:schemeClr val="bg1"/>
              </a:solidFill>
              <a:latin typeface="微软雅黑" panose="020B0503020204020204" charset="-122"/>
              <a:ea typeface="微软雅黑" panose="020B0503020204020204" charset="-122"/>
            </a:endParaRPr>
          </a:p>
        </p:txBody>
      </p:sp>
      <p:pic>
        <p:nvPicPr>
          <p:cNvPr id="6" name="图片 5" descr="C:\Users\pjale\Desktop\图片\src=http___img.zcool.cn_community_01876959707666a8012193a3016303.jpg@1280w_1l_2o_100sh.png&amp;refer=http___img.zcool.jpgsrc=http___img.zcool.cn_community_01876959707666a8012193a3016303.jpg@1280w_1l_2o_100sh.png&amp;refer=http___img.zcool"/>
          <p:cNvPicPr>
            <a:picLocks noChangeAspect="1"/>
          </p:cNvPicPr>
          <p:nvPr>
            <p:custDataLst>
              <p:tags r:id="rId1"/>
            </p:custDataLst>
          </p:nvPr>
        </p:nvPicPr>
        <p:blipFill>
          <a:blip r:embed="rId2"/>
          <a:srcRect/>
          <a:stretch>
            <a:fillRect/>
          </a:stretch>
        </p:blipFill>
        <p:spPr>
          <a:xfrm>
            <a:off x="6312535" y="1338263"/>
            <a:ext cx="5636260" cy="3756025"/>
          </a:xfrm>
          <a:prstGeom prst="rect">
            <a:avLst/>
          </a:prstGeom>
          <a:effectLst>
            <a:outerShdw blurRad="50800" dist="38100" algn="l" rotWithShape="0">
              <a:prstClr val="black">
                <a:alpha val="40000"/>
              </a:prstClr>
            </a:outerShdw>
          </a:effectLst>
        </p:spPr>
      </p:pic>
      <p:grpSp>
        <p:nvGrpSpPr>
          <p:cNvPr id="10" name="组合 9"/>
          <p:cNvGrpSpPr/>
          <p:nvPr/>
        </p:nvGrpSpPr>
        <p:grpSpPr>
          <a:xfrm>
            <a:off x="264795" y="1338787"/>
            <a:ext cx="5848985" cy="3754975"/>
            <a:chOff x="756" y="3149"/>
            <a:chExt cx="9525" cy="6299"/>
          </a:xfrm>
        </p:grpSpPr>
        <p:sp>
          <p:nvSpPr>
            <p:cNvPr id="7" name="矩形 6"/>
            <p:cNvSpPr/>
            <p:nvPr/>
          </p:nvSpPr>
          <p:spPr>
            <a:xfrm>
              <a:off x="756" y="3149"/>
              <a:ext cx="9525" cy="6299"/>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97" y="3404"/>
              <a:ext cx="9243" cy="4335"/>
            </a:xfrm>
            <a:prstGeom prst="rect">
              <a:avLst/>
            </a:prstGeom>
            <a:noFill/>
          </p:spPr>
          <p:txBody>
            <a:bodyPr wrap="square" rtlCol="0" anchor="t">
              <a:spAutoFit/>
            </a:bodyPr>
            <a:lstStyle/>
            <a:p>
              <a:pPr indent="0" algn="l" fontAlgn="auto">
                <a:lnSpc>
                  <a:spcPct val="150000"/>
                </a:lnSpc>
                <a:buNone/>
              </a:pPr>
              <a:r>
                <a:rPr lang="en-US">
                  <a:solidFill>
                    <a:schemeClr val="bg1"/>
                  </a:solidFill>
                  <a:latin typeface="思源黑体 CN Normal" panose="020B0400000000000000" charset="-122"/>
                  <a:ea typeface="思源黑体 CN Normal" panose="020B0400000000000000" charset="-122"/>
                  <a:sym typeface="+mn-ea"/>
                </a:rPr>
                <a:t>    </a:t>
              </a:r>
              <a:r>
                <a:rPr>
                  <a:solidFill>
                    <a:schemeClr val="bg1"/>
                  </a:solidFill>
                  <a:latin typeface="思源黑体 CN Normal" panose="020B0400000000000000" charset="-122"/>
                  <a:ea typeface="思源黑体 CN Normal" panose="020B0400000000000000" charset="-122"/>
                  <a:sym typeface="+mn-ea"/>
                </a:rPr>
                <a:t>大棚温度高了会“提醒”，土壤湿度低了会“通知”，果蔬生产中缺养分会“说话”……物联网技术在农业生产领域的应用，正在改变中国农业的生产面貌。为积极支持国家乡村振兴政策，慧农公司拟在前期精准扶贫的基础上，将光明村 1 座人工蔬菜种植大</a:t>
              </a:r>
              <a:endParaRPr>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a:solidFill>
                    <a:schemeClr val="bg1"/>
                  </a:solidFill>
                  <a:latin typeface="思源黑体 CN Normal" panose="020B0400000000000000" charset="-122"/>
                  <a:ea typeface="思源黑体 CN Normal" panose="020B0400000000000000" charset="-122"/>
                  <a:sym typeface="+mn-ea"/>
                </a:rPr>
                <a:t>棚改建为智慧物联网大棚。</a:t>
              </a:r>
              <a:endParaRPr>
                <a:solidFill>
                  <a:schemeClr val="bg1"/>
                </a:solidFill>
                <a:latin typeface="思源黑体 CN Normal" panose="020B0400000000000000" charset="-122"/>
                <a:ea typeface="思源黑体 CN Normal" panose="020B0400000000000000" charset="-122"/>
                <a:sym typeface="+mn-ea"/>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963420" y="2776855"/>
            <a:ext cx="7824470" cy="145986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205990" y="2999105"/>
            <a:ext cx="7150100" cy="1014730"/>
          </a:xfrm>
          <a:prstGeom prst="rect">
            <a:avLst/>
          </a:prstGeom>
          <a:noFill/>
        </p:spPr>
        <p:txBody>
          <a:bodyPr wrap="square" rtlCol="0" anchor="t">
            <a:spAutoFit/>
          </a:bodyPr>
          <a:lstStyle/>
          <a:p>
            <a:pPr indent="508000" fontAlgn="auto">
              <a:lnSpc>
                <a:spcPct val="100000"/>
              </a:lnSpc>
              <a:extLst>
                <a:ext uri="{35155182-B16C-46BC-9424-99874614C6A1}">
                  <wpsdc:indentchars xmlns:wpsdc="http://www.wps.cn/officeDocument/2017/drawingmlCustomData" val="200" checksum="282533468"/>
                </a:ext>
              </a:extLst>
            </a:pPr>
            <a:r>
              <a:rPr lang="zh-CN" altLang="en-US" sz="2000" kern="0">
                <a:solidFill>
                  <a:schemeClr val="bg1"/>
                </a:solidFill>
                <a:latin typeface="微软雅黑" panose="020B0503020204020204" charset="-122"/>
                <a:ea typeface="微软雅黑" panose="020B0503020204020204" charset="-122"/>
                <a:cs typeface="微软雅黑" panose="020B0503020204020204" charset="-122"/>
              </a:rPr>
              <a:t>根据智慧大棚改造设计方案，以大棚温度自动调控为主要实现目标，采购相关设备，完成智慧大棚改造，并进行设备安装调试。</a:t>
            </a:r>
            <a:endParaRPr lang="zh-CN" altLang="en-US" sz="20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15795"/>
            <a:ext cx="10140315" cy="143573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389110" cy="1014730"/>
          </a:xfrm>
          <a:prstGeom prst="rect">
            <a:avLst/>
          </a:prstGeom>
          <a:noFill/>
        </p:spPr>
        <p:txBody>
          <a:bodyPr wrap="square" rtlCol="0" anchor="t">
            <a:spAutoFit/>
          </a:bodyPr>
          <a:lstStyle/>
          <a:p>
            <a:pPr indent="508000" fontAlgn="auto">
              <a:lnSpc>
                <a:spcPct val="100000"/>
              </a:lnSpc>
              <a:extLst>
                <a:ext uri="{35155182-B16C-46BC-9424-99874614C6A1}">
                  <wpsdc:indentchars xmlns:wpsdc="http://www.wps.cn/officeDocument/2017/drawingmlCustomData" val="200" checksum="282533468"/>
                </a:ext>
              </a:extLst>
            </a:pPr>
            <a:r>
              <a:rPr lang="zh-CN" altLang="en-US" sz="2000" kern="0">
                <a:solidFill>
                  <a:schemeClr val="bg1"/>
                </a:solidFill>
                <a:latin typeface="微软雅黑" panose="020B0503020204020204" charset="-122"/>
                <a:ea typeface="微软雅黑" panose="020B0503020204020204" charset="-122"/>
                <a:cs typeface="微软雅黑" panose="020B0503020204020204" charset="-122"/>
              </a:rPr>
              <a:t>慧农公司光明村智慧大棚建设项目团队根据改造设计方案，采购相关设备，落实施工人员，确定施工方案，做好安装调试设备前的准备工作。任务路线如图 9-3-7 所示。</a:t>
            </a:r>
            <a:endParaRPr lang="zh-CN" altLang="en-US" sz="20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pic>
        <p:nvPicPr>
          <p:cNvPr id="6" name="图片 5" descr="14"/>
          <p:cNvPicPr>
            <a:picLocks noChangeAspect="1"/>
          </p:cNvPicPr>
          <p:nvPr/>
        </p:nvPicPr>
        <p:blipFill>
          <a:blip r:embed="rId1"/>
          <a:stretch>
            <a:fillRect/>
          </a:stretch>
        </p:blipFill>
        <p:spPr>
          <a:xfrm>
            <a:off x="1848485" y="4004945"/>
            <a:ext cx="8583930" cy="218694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128395" y="980440"/>
            <a:ext cx="4279900" cy="460375"/>
          </a:xfrm>
          <a:prstGeom prst="rect">
            <a:avLst/>
          </a:prstGeom>
          <a:noFill/>
        </p:spPr>
        <p:txBody>
          <a:bodyPr wrap="square" rtlCol="0">
            <a:spAutoFit/>
          </a:bodyPr>
          <a:p>
            <a:r>
              <a:rPr lang="zh-CN" altLang="en-US" sz="2400"/>
              <a:t>1. 大棚改造设备安装示意图</a:t>
            </a:r>
            <a:endParaRPr lang="zh-CN" altLang="en-US" sz="2400"/>
          </a:p>
        </p:txBody>
      </p:sp>
      <p:sp>
        <p:nvSpPr>
          <p:cNvPr id="5" name="文本框 4"/>
          <p:cNvSpPr txBox="1"/>
          <p:nvPr/>
        </p:nvSpPr>
        <p:spPr>
          <a:xfrm>
            <a:off x="1416050" y="1628775"/>
            <a:ext cx="4525010" cy="398780"/>
          </a:xfrm>
          <a:prstGeom prst="rect">
            <a:avLst/>
          </a:prstGeom>
          <a:noFill/>
        </p:spPr>
        <p:txBody>
          <a:bodyPr wrap="square" rtlCol="0">
            <a:spAutoFit/>
          </a:bodyPr>
          <a:p>
            <a:r>
              <a:rPr lang="zh-CN" altLang="en-US" sz="2000"/>
              <a:t>大棚改造设备安装示意如图 9-3-8 所示。</a:t>
            </a:r>
            <a:endParaRPr lang="zh-CN" altLang="en-US" sz="2000"/>
          </a:p>
        </p:txBody>
      </p:sp>
      <p:pic>
        <p:nvPicPr>
          <p:cNvPr id="6" name="图片 5" descr="15"/>
          <p:cNvPicPr>
            <a:picLocks noChangeAspect="1"/>
          </p:cNvPicPr>
          <p:nvPr/>
        </p:nvPicPr>
        <p:blipFill>
          <a:blip r:embed="rId1"/>
          <a:stretch>
            <a:fillRect/>
          </a:stretch>
        </p:blipFill>
        <p:spPr>
          <a:xfrm>
            <a:off x="1919605" y="2564765"/>
            <a:ext cx="8060690" cy="383921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965835" y="908685"/>
            <a:ext cx="4034155" cy="460375"/>
          </a:xfrm>
          <a:prstGeom prst="rect">
            <a:avLst/>
          </a:prstGeom>
          <a:noFill/>
        </p:spPr>
        <p:txBody>
          <a:bodyPr wrap="square" rtlCol="0">
            <a:spAutoFit/>
          </a:bodyPr>
          <a:p>
            <a:r>
              <a:rPr lang="zh-CN" altLang="en-US" sz="2400"/>
              <a:t>2. 温湿度传感器安装示意图</a:t>
            </a:r>
            <a:endParaRPr lang="zh-CN" altLang="en-US" sz="2400"/>
          </a:p>
        </p:txBody>
      </p:sp>
      <p:sp>
        <p:nvSpPr>
          <p:cNvPr id="8" name="文本框 7"/>
          <p:cNvSpPr txBox="1"/>
          <p:nvPr/>
        </p:nvSpPr>
        <p:spPr>
          <a:xfrm>
            <a:off x="1344295" y="1369060"/>
            <a:ext cx="4441825" cy="398780"/>
          </a:xfrm>
          <a:prstGeom prst="rect">
            <a:avLst/>
          </a:prstGeom>
          <a:noFill/>
        </p:spPr>
        <p:txBody>
          <a:bodyPr wrap="square" rtlCol="0">
            <a:spAutoFit/>
          </a:bodyPr>
          <a:p>
            <a:r>
              <a:rPr lang="zh-CN" altLang="en-US" sz="2000"/>
              <a:t>温湿度传感器安装示意如图 9-3-9 所示。</a:t>
            </a:r>
            <a:endParaRPr lang="zh-CN" altLang="en-US" sz="2000"/>
          </a:p>
        </p:txBody>
      </p:sp>
      <p:pic>
        <p:nvPicPr>
          <p:cNvPr id="9" name="图片 8" descr="16"/>
          <p:cNvPicPr>
            <a:picLocks noChangeAspect="1"/>
          </p:cNvPicPr>
          <p:nvPr/>
        </p:nvPicPr>
        <p:blipFill>
          <a:blip r:embed="rId1"/>
          <a:stretch>
            <a:fillRect/>
          </a:stretch>
        </p:blipFill>
        <p:spPr>
          <a:xfrm>
            <a:off x="2784475" y="1917065"/>
            <a:ext cx="5923280" cy="48133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965835" y="887095"/>
            <a:ext cx="3367405" cy="460375"/>
          </a:xfrm>
          <a:prstGeom prst="rect">
            <a:avLst/>
          </a:prstGeom>
          <a:noFill/>
        </p:spPr>
        <p:txBody>
          <a:bodyPr wrap="square" rtlCol="0">
            <a:spAutoFit/>
          </a:bodyPr>
          <a:p>
            <a:r>
              <a:rPr lang="zh-CN" altLang="en-US" sz="2400"/>
              <a:t>3. 传感设备安装要求</a:t>
            </a:r>
            <a:endParaRPr lang="zh-CN" altLang="en-US" sz="2400"/>
          </a:p>
        </p:txBody>
      </p:sp>
      <p:sp>
        <p:nvSpPr>
          <p:cNvPr id="6" name="文本框 5"/>
          <p:cNvSpPr txBox="1"/>
          <p:nvPr/>
        </p:nvSpPr>
        <p:spPr>
          <a:xfrm>
            <a:off x="1344295" y="1918335"/>
            <a:ext cx="9004300" cy="2861310"/>
          </a:xfrm>
          <a:prstGeom prst="rect">
            <a:avLst/>
          </a:prstGeom>
          <a:noFill/>
        </p:spPr>
        <p:txBody>
          <a:bodyPr wrap="square" rtlCol="0">
            <a:spAutoFit/>
          </a:bodyPr>
          <a:p>
            <a:r>
              <a:rPr lang="zh-CN" altLang="en-US" sz="2000"/>
              <a:t>①各传感器在安装时连接线需从下方支臂空隙插入支臂，再进入立杆和设备箱。</a:t>
            </a:r>
            <a:endParaRPr lang="zh-CN" altLang="en-US" sz="2000"/>
          </a:p>
          <a:p>
            <a:r>
              <a:rPr lang="zh-CN" altLang="en-US" sz="2000"/>
              <a:t>②传感器线从立杆外部走线时，需穿线管并用扎带固定在立杆上。注意不能裸露在外。</a:t>
            </a:r>
            <a:endParaRPr lang="zh-CN" altLang="en-US" sz="2000"/>
          </a:p>
          <a:p>
            <a:r>
              <a:rPr lang="zh-CN" altLang="en-US" sz="2000"/>
              <a:t>③传感器走线需整洁、规范、有序。同类线可用扎带捆扎，便于分辨线型及确线路走向。</a:t>
            </a:r>
            <a:endParaRPr lang="zh-CN" altLang="en-US" sz="2000"/>
          </a:p>
          <a:p>
            <a:r>
              <a:rPr lang="zh-CN" altLang="en-US" sz="2000"/>
              <a:t>④网线接线处要装上防水接头，避免雨水进入，造成线路短路，设备损坏。</a:t>
            </a:r>
            <a:endParaRPr lang="zh-CN" altLang="en-US" sz="2000"/>
          </a:p>
          <a:p>
            <a:r>
              <a:rPr lang="zh-CN" altLang="en-US" sz="2000"/>
              <a:t>⑤注意传感器上的“北”标记，安装时需对准北方。</a:t>
            </a:r>
            <a:endParaRPr lang="zh-CN" altLang="en-US" sz="2000"/>
          </a:p>
          <a:p>
            <a:r>
              <a:rPr lang="zh-CN" altLang="en-US" sz="2000"/>
              <a:t>⑥用塞子塞住上管头多余的孔洞。</a:t>
            </a:r>
            <a:endParaRPr lang="zh-CN" altLang="en-US" sz="2000"/>
          </a:p>
          <a:p>
            <a:r>
              <a:rPr lang="zh-CN" altLang="en-US" sz="2000"/>
              <a:t>⑦在设备箱子出线口一定要垫黑色垫片，防止线路受损。</a:t>
            </a:r>
            <a:endParaRPr lang="zh-CN" altLang="en-US" sz="2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965835" y="909320"/>
            <a:ext cx="2233930" cy="460375"/>
          </a:xfrm>
          <a:prstGeom prst="rect">
            <a:avLst/>
          </a:prstGeom>
          <a:noFill/>
        </p:spPr>
        <p:txBody>
          <a:bodyPr wrap="square" rtlCol="0">
            <a:spAutoFit/>
          </a:bodyPr>
          <a:p>
            <a:r>
              <a:rPr lang="zh-CN" altLang="en-US" sz="2400"/>
              <a:t>1. 采购设备</a:t>
            </a:r>
            <a:endParaRPr lang="zh-CN" altLang="en-US" sz="2400"/>
          </a:p>
        </p:txBody>
      </p:sp>
      <p:sp>
        <p:nvSpPr>
          <p:cNvPr id="5" name="文本框 4"/>
          <p:cNvSpPr txBox="1"/>
          <p:nvPr/>
        </p:nvSpPr>
        <p:spPr>
          <a:xfrm>
            <a:off x="1343660" y="1557020"/>
            <a:ext cx="10022205" cy="706755"/>
          </a:xfrm>
          <a:prstGeom prst="rect">
            <a:avLst/>
          </a:prstGeom>
          <a:noFill/>
        </p:spPr>
        <p:txBody>
          <a:bodyPr wrap="square" rtlCol="0">
            <a:spAutoFit/>
          </a:bodyPr>
          <a:p>
            <a:r>
              <a:rPr lang="en-US" altLang="zh-CN" sz="2000"/>
              <a:t>        </a:t>
            </a:r>
            <a:r>
              <a:rPr lang="zh-CN" altLang="en-US" sz="2000"/>
              <a:t>按方案设计中的表 9-3-3 设备选用清单进行设备采购，为大棚温度自动化调整改造做好物资准备。</a:t>
            </a:r>
            <a:endParaRPr lang="zh-CN" altLang="en-US" sz="2000"/>
          </a:p>
        </p:txBody>
      </p:sp>
      <p:sp>
        <p:nvSpPr>
          <p:cNvPr id="7" name="文本框 6"/>
          <p:cNvSpPr txBox="1"/>
          <p:nvPr/>
        </p:nvSpPr>
        <p:spPr>
          <a:xfrm>
            <a:off x="1020445" y="2636520"/>
            <a:ext cx="3353435" cy="460375"/>
          </a:xfrm>
          <a:prstGeom prst="rect">
            <a:avLst/>
          </a:prstGeom>
          <a:noFill/>
        </p:spPr>
        <p:txBody>
          <a:bodyPr wrap="square" rtlCol="0">
            <a:spAutoFit/>
          </a:bodyPr>
          <a:p>
            <a:r>
              <a:rPr lang="zh-CN" altLang="en-US" sz="2400"/>
              <a:t>2. 编制施工方案</a:t>
            </a:r>
            <a:endParaRPr lang="zh-CN" altLang="en-US" sz="2400"/>
          </a:p>
        </p:txBody>
      </p:sp>
      <p:sp>
        <p:nvSpPr>
          <p:cNvPr id="8" name="文本框 7"/>
          <p:cNvSpPr txBox="1"/>
          <p:nvPr/>
        </p:nvSpPr>
        <p:spPr>
          <a:xfrm>
            <a:off x="1343660" y="3271520"/>
            <a:ext cx="6475730" cy="1014730"/>
          </a:xfrm>
          <a:prstGeom prst="rect">
            <a:avLst/>
          </a:prstGeom>
          <a:noFill/>
        </p:spPr>
        <p:txBody>
          <a:bodyPr wrap="square" rtlCol="0">
            <a:spAutoFit/>
          </a:bodyPr>
          <a:p>
            <a:r>
              <a:rPr lang="zh-CN" altLang="en-US" sz="2000"/>
              <a:t>①确定施工人员、施工日期。</a:t>
            </a:r>
            <a:endParaRPr lang="zh-CN" altLang="en-US" sz="2000"/>
          </a:p>
          <a:p>
            <a:r>
              <a:rPr lang="zh-CN" altLang="en-US" sz="2000"/>
              <a:t>②确定电网、设备等的施工点位。</a:t>
            </a:r>
            <a:endParaRPr lang="zh-CN" altLang="en-US" sz="2000"/>
          </a:p>
          <a:p>
            <a:r>
              <a:rPr lang="zh-CN" altLang="en-US" sz="2000"/>
              <a:t>③确定施工材料。</a:t>
            </a:r>
            <a:endParaRPr lang="zh-CN" altLang="en-US" sz="2000"/>
          </a:p>
        </p:txBody>
      </p:sp>
      <p:sp>
        <p:nvSpPr>
          <p:cNvPr id="9" name="文本框 8"/>
          <p:cNvSpPr txBox="1"/>
          <p:nvPr/>
        </p:nvSpPr>
        <p:spPr>
          <a:xfrm>
            <a:off x="1343660" y="4220845"/>
            <a:ext cx="5095240" cy="398780"/>
          </a:xfrm>
          <a:prstGeom prst="rect">
            <a:avLst/>
          </a:prstGeom>
          <a:noFill/>
        </p:spPr>
        <p:txBody>
          <a:bodyPr wrap="square" rtlCol="0">
            <a:spAutoFit/>
          </a:bodyPr>
          <a:p>
            <a:r>
              <a:rPr lang="zh-CN" altLang="en-US" sz="2000"/>
              <a:t>④确定施工技术标准及施工检查验收标准。</a:t>
            </a:r>
            <a:endParaRPr lang="zh-CN" altLang="en-US" sz="2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839470" y="908685"/>
            <a:ext cx="3166110" cy="460375"/>
          </a:xfrm>
          <a:prstGeom prst="rect">
            <a:avLst/>
          </a:prstGeom>
          <a:noFill/>
        </p:spPr>
        <p:txBody>
          <a:bodyPr wrap="square" rtlCol="0">
            <a:spAutoFit/>
          </a:bodyPr>
          <a:p>
            <a:r>
              <a:rPr lang="zh-CN" altLang="en-US" sz="2400"/>
              <a:t>3. 安装调试设备</a:t>
            </a:r>
            <a:endParaRPr lang="zh-CN" altLang="en-US" sz="2400"/>
          </a:p>
        </p:txBody>
      </p:sp>
      <p:sp>
        <p:nvSpPr>
          <p:cNvPr id="4" name="文本框 3"/>
          <p:cNvSpPr txBox="1"/>
          <p:nvPr/>
        </p:nvSpPr>
        <p:spPr>
          <a:xfrm>
            <a:off x="1200150" y="1412875"/>
            <a:ext cx="8721725" cy="3692525"/>
          </a:xfrm>
          <a:prstGeom prst="rect">
            <a:avLst/>
          </a:prstGeom>
          <a:noFill/>
        </p:spPr>
        <p:txBody>
          <a:bodyPr wrap="square" rtlCol="0">
            <a:spAutoFit/>
          </a:bodyPr>
          <a:p>
            <a:r>
              <a:rPr lang="zh-CN" altLang="en-US"/>
              <a:t>（1）确定设备位置</a:t>
            </a:r>
            <a:endParaRPr lang="zh-CN" altLang="en-US"/>
          </a:p>
          <a:p>
            <a:r>
              <a:rPr lang="en-US" altLang="zh-CN">
                <a:solidFill>
                  <a:srgbClr val="FFC000"/>
                </a:solidFill>
              </a:rPr>
              <a:t>  </a:t>
            </a:r>
            <a:r>
              <a:rPr lang="zh-CN" altLang="en-US">
                <a:solidFill>
                  <a:srgbClr val="FFC000"/>
                </a:solidFill>
              </a:rPr>
              <a:t>步骤 1：</a:t>
            </a:r>
            <a:r>
              <a:rPr lang="zh-CN" altLang="en-US"/>
              <a:t>确定交换机位置、无线路由器等网络设备位置。</a:t>
            </a:r>
            <a:endParaRPr lang="zh-CN" altLang="en-US"/>
          </a:p>
          <a:p>
            <a:r>
              <a:rPr lang="en-US" altLang="zh-CN">
                <a:solidFill>
                  <a:srgbClr val="FFC000"/>
                </a:solidFill>
              </a:rPr>
              <a:t>  </a:t>
            </a:r>
            <a:r>
              <a:rPr lang="zh-CN" altLang="en-US">
                <a:solidFill>
                  <a:srgbClr val="FFC000"/>
                </a:solidFill>
              </a:rPr>
              <a:t>步骤 2：</a:t>
            </a:r>
            <a:r>
              <a:rPr lang="zh-CN" altLang="en-US"/>
              <a:t>确定远程智能终端、温湿度传感器、负压风机安装位置、暖风机安装位置。</a:t>
            </a:r>
            <a:endParaRPr lang="zh-CN" altLang="en-US"/>
          </a:p>
          <a:p>
            <a:r>
              <a:rPr lang="en-US" altLang="zh-CN">
                <a:solidFill>
                  <a:srgbClr val="FFC000"/>
                </a:solidFill>
              </a:rPr>
              <a:t>  </a:t>
            </a:r>
            <a:r>
              <a:rPr lang="zh-CN" altLang="en-US">
                <a:solidFill>
                  <a:srgbClr val="FFC000"/>
                </a:solidFill>
              </a:rPr>
              <a:t>步骤 3：</a:t>
            </a:r>
            <a:r>
              <a:rPr lang="zh-CN" altLang="en-US"/>
              <a:t>确定软件平台对接情况。</a:t>
            </a:r>
            <a:endParaRPr lang="zh-CN" altLang="en-US"/>
          </a:p>
          <a:p>
            <a:r>
              <a:rPr lang="zh-CN" altLang="en-US"/>
              <a:t>（2）安装传感设备</a:t>
            </a:r>
            <a:endParaRPr lang="zh-CN" altLang="en-US"/>
          </a:p>
          <a:p>
            <a:r>
              <a:rPr lang="en-US" altLang="zh-CN">
                <a:solidFill>
                  <a:srgbClr val="FFC000"/>
                </a:solidFill>
              </a:rPr>
              <a:t>  </a:t>
            </a:r>
            <a:r>
              <a:rPr lang="zh-CN" altLang="en-US">
                <a:solidFill>
                  <a:srgbClr val="FFC000"/>
                </a:solidFill>
              </a:rPr>
              <a:t>步骤 1：</a:t>
            </a:r>
            <a:r>
              <a:rPr lang="zh-CN" altLang="en-US"/>
              <a:t>确定安装位置，按安装尺寸要求进行开孔。</a:t>
            </a:r>
            <a:endParaRPr lang="zh-CN" altLang="en-US"/>
          </a:p>
          <a:p>
            <a:r>
              <a:rPr lang="en-US" altLang="zh-CN">
                <a:solidFill>
                  <a:srgbClr val="FFC000"/>
                </a:solidFill>
              </a:rPr>
              <a:t>  </a:t>
            </a:r>
            <a:r>
              <a:rPr lang="zh-CN" altLang="en-US">
                <a:solidFill>
                  <a:srgbClr val="FFC000"/>
                </a:solidFill>
              </a:rPr>
              <a:t>步骤 2：</a:t>
            </a:r>
            <a:r>
              <a:rPr lang="zh-CN" altLang="en-US"/>
              <a:t>选用金属电线管进行电线预埋。</a:t>
            </a:r>
            <a:endParaRPr lang="zh-CN" altLang="en-US"/>
          </a:p>
          <a:p>
            <a:r>
              <a:rPr lang="en-US" altLang="zh-CN">
                <a:solidFill>
                  <a:srgbClr val="FFC000"/>
                </a:solidFill>
              </a:rPr>
              <a:t>  </a:t>
            </a:r>
            <a:r>
              <a:rPr lang="zh-CN" altLang="en-US">
                <a:solidFill>
                  <a:srgbClr val="FFC000"/>
                </a:solidFill>
              </a:rPr>
              <a:t>步骤 3：</a:t>
            </a:r>
            <a:r>
              <a:rPr lang="zh-CN" altLang="en-US"/>
              <a:t>先将固定片安装在传感器上，然后用方形抱箍固定在支架上，最后再整体固</a:t>
            </a:r>
            <a:endParaRPr lang="zh-CN" altLang="en-US"/>
          </a:p>
          <a:p>
            <a:r>
              <a:rPr lang="zh-CN" altLang="en-US"/>
              <a:t>定在立杆上。</a:t>
            </a:r>
            <a:endParaRPr lang="zh-CN" altLang="en-US"/>
          </a:p>
          <a:p>
            <a:r>
              <a:rPr lang="en-US" altLang="zh-CN">
                <a:solidFill>
                  <a:srgbClr val="FFC000"/>
                </a:solidFill>
              </a:rPr>
              <a:t>  </a:t>
            </a:r>
            <a:r>
              <a:rPr lang="zh-CN" altLang="en-US">
                <a:solidFill>
                  <a:srgbClr val="FFC000"/>
                </a:solidFill>
              </a:rPr>
              <a:t>步骤 4：</a:t>
            </a:r>
            <a:r>
              <a:rPr lang="zh-CN" altLang="en-US"/>
              <a:t>用金属软管和传感器连接。</a:t>
            </a:r>
            <a:endParaRPr lang="zh-CN" altLang="en-US"/>
          </a:p>
          <a:p>
            <a:r>
              <a:rPr lang="en-US" altLang="zh-CN">
                <a:solidFill>
                  <a:srgbClr val="FFC000"/>
                </a:solidFill>
              </a:rPr>
              <a:t>  </a:t>
            </a:r>
            <a:r>
              <a:rPr lang="zh-CN" altLang="en-US">
                <a:solidFill>
                  <a:srgbClr val="FFC000"/>
                </a:solidFill>
              </a:rPr>
              <a:t>步骤 5：</a:t>
            </a:r>
            <a:r>
              <a:rPr lang="zh-CN" altLang="en-US"/>
              <a:t>对传感器进行数据测试，看数据是否正常。</a:t>
            </a:r>
            <a:endParaRPr lang="zh-CN" altLang="en-US"/>
          </a:p>
          <a:p>
            <a:r>
              <a:rPr lang="zh-CN" altLang="en-US"/>
              <a:t>（3）设备调试及效果图</a:t>
            </a:r>
            <a:endParaRPr lang="zh-CN" altLang="en-US"/>
          </a:p>
          <a:p>
            <a:r>
              <a:rPr lang="en-US" altLang="zh-CN">
                <a:solidFill>
                  <a:srgbClr val="FFC000"/>
                </a:solidFill>
              </a:rPr>
              <a:t>  </a:t>
            </a:r>
            <a:r>
              <a:rPr lang="zh-CN" altLang="en-US">
                <a:solidFill>
                  <a:srgbClr val="FFC000"/>
                </a:solidFill>
              </a:rPr>
              <a:t>步骤 1：</a:t>
            </a:r>
            <a:r>
              <a:rPr lang="zh-CN" altLang="en-US"/>
              <a:t>智能采集终端通信方式的设置，如图 9-3-10 所示。</a:t>
            </a:r>
            <a:endParaRPr lang="zh-CN" altLang="en-US"/>
          </a:p>
        </p:txBody>
      </p:sp>
      <p:pic>
        <p:nvPicPr>
          <p:cNvPr id="13" name="图片 12" descr="17"/>
          <p:cNvPicPr>
            <a:picLocks noChangeAspect="1"/>
          </p:cNvPicPr>
          <p:nvPr/>
        </p:nvPicPr>
        <p:blipFill>
          <a:blip r:embed="rId1"/>
          <a:stretch>
            <a:fillRect/>
          </a:stretch>
        </p:blipFill>
        <p:spPr>
          <a:xfrm>
            <a:off x="1105535" y="5084445"/>
            <a:ext cx="10646410" cy="165354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descr="18"/>
          <p:cNvPicPr>
            <a:picLocks noChangeAspect="1"/>
          </p:cNvPicPr>
          <p:nvPr/>
        </p:nvPicPr>
        <p:blipFill>
          <a:blip r:embed="rId1"/>
          <a:stretch>
            <a:fillRect/>
          </a:stretch>
        </p:blipFill>
        <p:spPr>
          <a:xfrm>
            <a:off x="1128395" y="1021080"/>
            <a:ext cx="9781540" cy="1899285"/>
          </a:xfrm>
          <a:prstGeom prst="rect">
            <a:avLst/>
          </a:prstGeom>
        </p:spPr>
      </p:pic>
      <p:sp>
        <p:nvSpPr>
          <p:cNvPr id="16" name="文本框 15"/>
          <p:cNvSpPr txBox="1"/>
          <p:nvPr/>
        </p:nvSpPr>
        <p:spPr>
          <a:xfrm>
            <a:off x="1283335" y="3121025"/>
            <a:ext cx="7908925" cy="368300"/>
          </a:xfrm>
          <a:prstGeom prst="rect">
            <a:avLst/>
          </a:prstGeom>
          <a:noFill/>
        </p:spPr>
        <p:txBody>
          <a:bodyPr wrap="square" rtlCol="0">
            <a:spAutoFit/>
          </a:bodyPr>
          <a:p>
            <a:r>
              <a:rPr lang="zh-CN" altLang="en-US">
                <a:solidFill>
                  <a:srgbClr val="FFC000"/>
                </a:solidFill>
              </a:rPr>
              <a:t>步骤 2：</a:t>
            </a:r>
            <a:r>
              <a:rPr lang="zh-CN" altLang="en-US"/>
              <a:t>搜索温度传感器设备，如图 9-3-11 所示。</a:t>
            </a:r>
            <a:endParaRPr lang="zh-CN" altLang="en-US"/>
          </a:p>
        </p:txBody>
      </p:sp>
      <p:pic>
        <p:nvPicPr>
          <p:cNvPr id="25" name="图片 24" descr="19"/>
          <p:cNvPicPr>
            <a:picLocks noChangeAspect="1"/>
          </p:cNvPicPr>
          <p:nvPr/>
        </p:nvPicPr>
        <p:blipFill>
          <a:blip r:embed="rId2"/>
          <a:stretch>
            <a:fillRect/>
          </a:stretch>
        </p:blipFill>
        <p:spPr>
          <a:xfrm>
            <a:off x="2402205" y="3500755"/>
            <a:ext cx="7395845" cy="313182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839470" y="980440"/>
            <a:ext cx="5568315" cy="398780"/>
          </a:xfrm>
          <a:prstGeom prst="rect">
            <a:avLst/>
          </a:prstGeom>
          <a:noFill/>
        </p:spPr>
        <p:txBody>
          <a:bodyPr wrap="square" rtlCol="0">
            <a:spAutoFit/>
          </a:bodyPr>
          <a:p>
            <a:r>
              <a:rPr lang="zh-CN" altLang="en-US" sz="2000">
                <a:solidFill>
                  <a:srgbClr val="FFC000"/>
                </a:solidFill>
              </a:rPr>
              <a:t>步骤 3：</a:t>
            </a:r>
            <a:r>
              <a:rPr lang="zh-CN" altLang="en-US" sz="2000"/>
              <a:t>配置设备参数，如图 9-3-12 所示。</a:t>
            </a:r>
            <a:endParaRPr lang="zh-CN" altLang="en-US" sz="2000"/>
          </a:p>
        </p:txBody>
      </p:sp>
      <p:pic>
        <p:nvPicPr>
          <p:cNvPr id="5" name="图片 4" descr="20"/>
          <p:cNvPicPr>
            <a:picLocks noChangeAspect="1"/>
          </p:cNvPicPr>
          <p:nvPr/>
        </p:nvPicPr>
        <p:blipFill>
          <a:blip r:embed="rId1"/>
          <a:stretch>
            <a:fillRect/>
          </a:stretch>
        </p:blipFill>
        <p:spPr>
          <a:xfrm>
            <a:off x="1991995" y="1412875"/>
            <a:ext cx="7258050" cy="429958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延伸</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2" name="文本框 1"/>
          <p:cNvSpPr txBox="1"/>
          <p:nvPr/>
        </p:nvSpPr>
        <p:spPr>
          <a:xfrm>
            <a:off x="1591310" y="1798955"/>
            <a:ext cx="9817735" cy="2553335"/>
          </a:xfrm>
          <a:prstGeom prst="rect">
            <a:avLst/>
          </a:prstGeom>
          <a:noFill/>
        </p:spPr>
        <p:txBody>
          <a:bodyPr wrap="square" rtlCol="0">
            <a:spAutoFit/>
          </a:bodyPr>
          <a:p>
            <a:r>
              <a:rPr lang="en-US" altLang="zh-CN" sz="2000"/>
              <a:t>                                            </a:t>
            </a:r>
            <a:r>
              <a:rPr lang="en-US" altLang="zh-CN" sz="2000">
                <a:solidFill>
                  <a:srgbClr val="FF0000"/>
                </a:solidFill>
              </a:rPr>
              <a:t>  </a:t>
            </a:r>
            <a:r>
              <a:rPr lang="zh-CN" altLang="en-US" sz="2000">
                <a:solidFill>
                  <a:srgbClr val="FF0000"/>
                </a:solidFill>
              </a:rPr>
              <a:t>WiFi全自动家用浇花系统的搭建与调试</a:t>
            </a:r>
            <a:endParaRPr lang="zh-CN" altLang="en-US" sz="2000">
              <a:solidFill>
                <a:srgbClr val="FF0000"/>
              </a:solidFill>
            </a:endParaRPr>
          </a:p>
          <a:p>
            <a:r>
              <a:rPr lang="en-US" altLang="zh-CN" sz="2000"/>
              <a:t>      </a:t>
            </a:r>
            <a:r>
              <a:rPr lang="zh-CN" altLang="en-US" sz="2000"/>
              <a:t>选购一款满足用户需求的 WiFi 全自动家用浇花设备（如南水灌溉 NS-WF40），并进行搭建与调试，实现其用户需求。</a:t>
            </a:r>
            <a:endParaRPr lang="zh-CN" altLang="en-US" sz="2000"/>
          </a:p>
          <a:p>
            <a:r>
              <a:rPr lang="en-US" altLang="zh-CN" sz="2000"/>
              <a:t>     </a:t>
            </a:r>
            <a:r>
              <a:rPr lang="en-US" altLang="zh-CN" sz="2000">
                <a:solidFill>
                  <a:srgbClr val="FFC000"/>
                </a:solidFill>
              </a:rPr>
              <a:t>  </a:t>
            </a:r>
            <a:r>
              <a:rPr lang="zh-CN" altLang="en-US" sz="2000">
                <a:solidFill>
                  <a:srgbClr val="FFC000"/>
                </a:solidFill>
              </a:rPr>
              <a:t>任务提示：</a:t>
            </a:r>
            <a:endParaRPr lang="zh-CN" altLang="en-US" sz="2000"/>
          </a:p>
          <a:p>
            <a:r>
              <a:rPr lang="en-US" altLang="zh-CN" sz="2000"/>
              <a:t>        </a:t>
            </a:r>
            <a:r>
              <a:rPr lang="zh-CN" altLang="en-US" sz="2000"/>
              <a:t>1. 完成设备安装。</a:t>
            </a:r>
            <a:endParaRPr lang="zh-CN" altLang="en-US" sz="2000"/>
          </a:p>
          <a:p>
            <a:r>
              <a:rPr lang="en-US" altLang="zh-CN" sz="2000"/>
              <a:t>        </a:t>
            </a:r>
            <a:r>
              <a:rPr lang="zh-CN" altLang="en-US" sz="2000"/>
              <a:t>2. 完成手机端 APP 的安装。</a:t>
            </a:r>
            <a:endParaRPr lang="zh-CN" altLang="en-US" sz="2000"/>
          </a:p>
          <a:p>
            <a:r>
              <a:rPr lang="en-US" altLang="zh-CN" sz="2000"/>
              <a:t>        </a:t>
            </a:r>
            <a:r>
              <a:rPr lang="zh-CN" altLang="en-US" sz="2000"/>
              <a:t>3. 完成手机端的功能设置。</a:t>
            </a:r>
            <a:endParaRPr lang="zh-CN" altLang="en-US" sz="2000"/>
          </a:p>
          <a:p>
            <a:r>
              <a:rPr lang="en-US" altLang="zh-CN" sz="2000"/>
              <a:t>        </a:t>
            </a:r>
            <a:r>
              <a:rPr lang="zh-CN" altLang="en-US" sz="2000"/>
              <a:t>4. 查看设备工作状态。</a:t>
            </a:r>
            <a:endParaRPr lang="zh-CN" altLang="en-US"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80060" y="1484630"/>
            <a:ext cx="6057265" cy="4454525"/>
          </a:xfrm>
          <a:prstGeom prst="rect">
            <a:avLst/>
          </a:prstGeom>
          <a:solidFill>
            <a:srgbClr val="83A29D"/>
          </a:solidFill>
          <a:ln w="57150">
            <a:solidFill>
              <a:srgbClr val="A2B9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970"/>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sz="2800">
                  <a:solidFill>
                    <a:srgbClr val="5B7A79"/>
                  </a:solidFill>
                  <a:latin typeface="方正粗黑宋简体" panose="02000000000000000000" charset="-122"/>
                  <a:ea typeface="方正粗黑宋简体" panose="02000000000000000000" charset="-122"/>
                </a:rPr>
                <a:t>项目分析</a:t>
              </a:r>
              <a:endParaRPr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86105" y="1412875"/>
            <a:ext cx="5617845" cy="3415030"/>
          </a:xfrm>
          <a:prstGeom prst="rect">
            <a:avLst/>
          </a:prstGeom>
          <a:noFill/>
        </p:spPr>
        <p:txBody>
          <a:bodyPr wrap="square" rtlCol="0" anchor="t">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a:solidFill>
                  <a:schemeClr val="bg1"/>
                </a:solidFill>
                <a:latin typeface="微软雅黑" panose="020B0503020204020204" charset="-122"/>
                <a:ea typeface="微软雅黑" panose="020B0503020204020204" charset="-122"/>
                <a:cs typeface="微软雅黑" panose="020B0503020204020204" charset="-122"/>
              </a:rPr>
              <a:t>慧农公司为准确掌握农户需求，组建专门项目团队到光明村进行实地调研，并编制改造方案和实施计划，然后选用相关物联网设备，搭建智慧农业温控系统，最终实现大棚智能温控。项目结构如图 9-3-1 所示。</a:t>
            </a:r>
            <a:endParaRPr lang="zh-CN" altLang="en-US" sz="24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descr="2"/>
          <p:cNvPicPr>
            <a:picLocks noChangeAspect="1"/>
          </p:cNvPicPr>
          <p:nvPr/>
        </p:nvPicPr>
        <p:blipFill>
          <a:blip r:embed="rId1"/>
          <a:stretch>
            <a:fillRect/>
          </a:stretch>
        </p:blipFill>
        <p:spPr>
          <a:xfrm>
            <a:off x="6600190" y="2594610"/>
            <a:ext cx="5290820" cy="21602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项目分享</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429385" y="3790315"/>
            <a:ext cx="9500870" cy="993140"/>
            <a:chOff x="2069" y="7926"/>
            <a:chExt cx="14962" cy="1564"/>
          </a:xfrm>
        </p:grpSpPr>
        <p:sp>
          <p:nvSpPr>
            <p:cNvPr id="31" name="矩形 30"/>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endPar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30" name="文本框 29"/>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sym typeface="+mn-ea"/>
                </a:rPr>
                <a:t>由学生代表与指导教师组成项目评审组，各工作团队制作汇报材料并进行答辩。</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grpSp>
        <p:nvGrpSpPr>
          <p:cNvPr id="4" name="组合 3"/>
          <p:cNvGrpSpPr/>
          <p:nvPr/>
        </p:nvGrpSpPr>
        <p:grpSpPr>
          <a:xfrm>
            <a:off x="1427480" y="2117090"/>
            <a:ext cx="9500870" cy="1181735"/>
            <a:chOff x="2069" y="7926"/>
            <a:chExt cx="14962" cy="1861"/>
          </a:xfrm>
        </p:grpSpPr>
        <p:sp>
          <p:nvSpPr>
            <p:cNvPr id="5" name="矩形 4"/>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endPar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8" name="文本框 7"/>
            <p:cNvSpPr txBox="1"/>
            <p:nvPr/>
          </p:nvSpPr>
          <p:spPr>
            <a:xfrm>
              <a:off x="4960" y="8044"/>
              <a:ext cx="12071" cy="1743"/>
            </a:xfrm>
            <a:prstGeom prst="rect">
              <a:avLst/>
            </a:prstGeom>
            <a:noFill/>
            <a:ln w="9525">
              <a:noFill/>
            </a:ln>
          </p:spPr>
          <p:txBody>
            <a:bodyPr wrap="square">
              <a:spAutoFit/>
            </a:bodyPr>
            <a:lstStyle/>
            <a:p>
              <a:pPr indent="457200" fontAlgn="auto"/>
              <a:r>
                <a:rPr lang="zh-CN" altLang="en-US" sz="2200">
                  <a:solidFill>
                    <a:schemeClr val="bg1"/>
                  </a:solidFill>
                  <a:sym typeface="+mn-ea"/>
                </a:rPr>
                <a:t>各工作团队展示交流项目，谈谈自己的心得体会，并选派代表分享交流。</a:t>
              </a:r>
              <a:endParaRPr lang="zh-CN" altLang="en-US" sz="2200">
                <a:solidFill>
                  <a:schemeClr val="bg1"/>
                </a:solidFill>
              </a:endParaRPr>
            </a:p>
            <a:p>
              <a:pPr indent="457200" fontAlgn="auto"/>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项目评价</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450215"/>
          </a:xfrm>
          <a:prstGeom prst="rect">
            <a:avLst/>
          </a:prstGeom>
          <a:noFill/>
        </p:spPr>
        <p:txBody>
          <a:bodyPr wrap="square" rtlCol="0" anchor="t">
            <a:spAutoFit/>
          </a:bodyPr>
          <a:lstStyle/>
          <a:p>
            <a:pPr indent="508000" fontAlgn="auto">
              <a:lnSpc>
                <a:spcPts val="2800"/>
              </a:lnSpc>
              <a:extLst>
                <a:ext uri="{35155182-B16C-46BC-9424-99874614C6A1}">
                  <wpsdc:indentchars xmlns:wpsdc="http://www.wps.cn/officeDocument/2017/drawingmlCustomData" val="200" checksum="282533468"/>
                </a:ext>
              </a:extLst>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请根据项目完成情况填涂表 9-3-4。</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descr="21"/>
          <p:cNvPicPr>
            <a:picLocks noChangeAspect="1"/>
          </p:cNvPicPr>
          <p:nvPr/>
        </p:nvPicPr>
        <p:blipFill>
          <a:blip r:embed="rId1"/>
          <a:stretch>
            <a:fillRect/>
          </a:stretch>
        </p:blipFill>
        <p:spPr>
          <a:xfrm>
            <a:off x="2064385" y="1844675"/>
            <a:ext cx="8218805" cy="44983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132205" y="1845310"/>
            <a:ext cx="9928225" cy="3667760"/>
          </a:xfrm>
          <a:prstGeom prst="rect">
            <a:avLst/>
          </a:prstGeom>
          <a:solidFill>
            <a:srgbClr val="83A29D"/>
          </a:solidFill>
          <a:ln w="69850" cap="flat" cmpd="sng" algn="ctr">
            <a:solidFill>
              <a:srgbClr val="A2B9B5"/>
            </a:soli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cs typeface="+mn-cs"/>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项目总结</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275715" y="2300605"/>
            <a:ext cx="9652000" cy="2399665"/>
          </a:xfrm>
          <a:prstGeom prst="rect">
            <a:avLst/>
          </a:prstGeom>
          <a:noFill/>
        </p:spPr>
        <p:txBody>
          <a:bodyPr wrap="square" rtlCol="0" anchor="t">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solidFill>
                  <a:schemeClr val="bg1"/>
                </a:solidFill>
                <a:latin typeface="微软雅黑" panose="020B0503020204020204" charset="-122"/>
                <a:ea typeface="微软雅黑" panose="020B0503020204020204" charset="-122"/>
                <a:cs typeface="微软雅黑" panose="020B0503020204020204" charset="-122"/>
              </a:rPr>
              <a:t>本项目基于真实典型工作任务，并将项目实施过程转化为学习内容，项目共分为规划与设计智慧农业物联网的规划与设计、智慧农业物联网的搭建与调试两个任务。在智慧农业物联网的规划与设计任务中介绍了现场调研、需求分析、编制改造方案相关内容；在智慧农业物联网的搭建与调试任务中介绍了设备采购、施工方案编制及设备安装调试相关内容。</a:t>
            </a:r>
            <a:endParaRPr lang="zh-CN" altLang="en-US" sz="20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1053873" y="1545434"/>
            <a:ext cx="4606499" cy="580546"/>
            <a:chOff x="2815" y="4170"/>
            <a:chExt cx="9197" cy="1300"/>
          </a:xfrm>
        </p:grpSpPr>
        <p:sp>
          <p:nvSpPr>
            <p:cNvPr id="5" name="圆角矩形 4"/>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项目背景</a:t>
              </a:r>
              <a:endParaRPr sz="3000"/>
            </a:p>
          </p:txBody>
        </p:sp>
        <p:sp>
          <p:nvSpPr>
            <p:cNvPr id="4" name="椭圆 3"/>
            <p:cNvSpPr/>
            <p:nvPr/>
          </p:nvSpPr>
          <p:spPr>
            <a:xfrm>
              <a:off x="2815" y="4170"/>
              <a:ext cx="1192" cy="1300"/>
            </a:xfrm>
            <a:prstGeom prst="ellipse">
              <a:avLst/>
            </a:prstGeom>
            <a:solidFill>
              <a:srgbClr val="FFCB3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1</a:t>
              </a:r>
              <a:endParaRPr lang="en-US" sz="3200" b="1">
                <a:latin typeface="方正粗黑宋简体" panose="02000000000000000000" charset="-122"/>
                <a:ea typeface="方正粗黑宋简体" panose="02000000000000000000" charset="-122"/>
              </a:endParaRPr>
            </a:p>
          </p:txBody>
        </p:sp>
      </p:grpSp>
      <p:grpSp>
        <p:nvGrpSpPr>
          <p:cNvPr id="17" name="组合 16"/>
          <p:cNvGrpSpPr/>
          <p:nvPr/>
        </p:nvGrpSpPr>
        <p:grpSpPr>
          <a:xfrm>
            <a:off x="1053873" y="2856074"/>
            <a:ext cx="4606499" cy="567595"/>
            <a:chOff x="2815" y="4170"/>
            <a:chExt cx="9197" cy="1271"/>
          </a:xfrm>
        </p:grpSpPr>
        <p:sp>
          <p:nvSpPr>
            <p:cNvPr id="18" name="圆角矩形 17"/>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000"/>
                <a:t>     </a:t>
              </a:r>
              <a:r>
                <a:rPr sz="3000"/>
                <a:t>预期目标</a:t>
              </a:r>
              <a:endParaRPr sz="3000"/>
            </a:p>
          </p:txBody>
        </p:sp>
        <p:sp>
          <p:nvSpPr>
            <p:cNvPr id="19" name="椭圆 18"/>
            <p:cNvSpPr/>
            <p:nvPr/>
          </p:nvSpPr>
          <p:spPr>
            <a:xfrm>
              <a:off x="2815" y="4170"/>
              <a:ext cx="1192" cy="1271"/>
            </a:xfrm>
            <a:prstGeom prst="ellipse">
              <a:avLst/>
            </a:prstGeom>
            <a:solidFill>
              <a:schemeClr val="bg2">
                <a:lumMod val="9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en-US" sz="3200" b="1">
                  <a:latin typeface="方正粗黑宋简体" panose="02000000000000000000" charset="-122"/>
                  <a:ea typeface="方正粗黑宋简体" panose="02000000000000000000" charset="-122"/>
                </a:rPr>
                <a:t>2</a:t>
              </a:r>
              <a:endParaRPr lang="en-US" sz="3200" b="1">
                <a:latin typeface="方正粗黑宋简体" panose="02000000000000000000" charset="-122"/>
                <a:ea typeface="方正粗黑宋简体" panose="02000000000000000000" charset="-122"/>
              </a:endParaRPr>
            </a:p>
          </p:txBody>
        </p:sp>
      </p:grpSp>
      <p:grpSp>
        <p:nvGrpSpPr>
          <p:cNvPr id="20" name="组合 19"/>
          <p:cNvGrpSpPr/>
          <p:nvPr/>
        </p:nvGrpSpPr>
        <p:grpSpPr>
          <a:xfrm>
            <a:off x="1054508" y="4061939"/>
            <a:ext cx="4606499" cy="580546"/>
            <a:chOff x="2815" y="4170"/>
            <a:chExt cx="9197" cy="1300"/>
          </a:xfrm>
        </p:grpSpPr>
        <p:sp>
          <p:nvSpPr>
            <p:cNvPr id="21" name="圆角矩形 20"/>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项目资讯</a:t>
              </a:r>
              <a:endParaRPr sz="3000"/>
            </a:p>
          </p:txBody>
        </p:sp>
        <p:sp>
          <p:nvSpPr>
            <p:cNvPr id="22" name="椭圆 21"/>
            <p:cNvSpPr/>
            <p:nvPr/>
          </p:nvSpPr>
          <p:spPr>
            <a:xfrm>
              <a:off x="2815" y="4170"/>
              <a:ext cx="1192" cy="1300"/>
            </a:xfrm>
            <a:prstGeom prst="ellipse">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3</a:t>
              </a:r>
              <a:endParaRPr lang="en-US" sz="3200" b="1">
                <a:latin typeface="方正粗黑宋简体" panose="02000000000000000000" charset="-122"/>
                <a:ea typeface="方正粗黑宋简体" panose="02000000000000000000" charset="-122"/>
              </a:endParaRPr>
            </a:p>
          </p:txBody>
        </p:sp>
      </p:grpSp>
      <p:grpSp>
        <p:nvGrpSpPr>
          <p:cNvPr id="23" name="组合 22"/>
          <p:cNvGrpSpPr/>
          <p:nvPr/>
        </p:nvGrpSpPr>
        <p:grpSpPr>
          <a:xfrm>
            <a:off x="1082448" y="5260819"/>
            <a:ext cx="4606499" cy="580546"/>
            <a:chOff x="2815" y="4170"/>
            <a:chExt cx="9197" cy="1300"/>
          </a:xfrm>
        </p:grpSpPr>
        <p:sp>
          <p:nvSpPr>
            <p:cNvPr id="24" name="圆角矩形 23"/>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项目计划</a:t>
              </a:r>
              <a:endParaRPr sz="3000"/>
            </a:p>
          </p:txBody>
        </p:sp>
        <p:sp>
          <p:nvSpPr>
            <p:cNvPr id="28" name="椭圆 27"/>
            <p:cNvSpPr/>
            <p:nvPr/>
          </p:nvSpPr>
          <p:spPr>
            <a:xfrm>
              <a:off x="2815" y="4170"/>
              <a:ext cx="1192" cy="1300"/>
            </a:xfrm>
            <a:prstGeom prst="ellipse">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4</a:t>
              </a:r>
              <a:endParaRPr lang="en-US" sz="3200" b="1">
                <a:latin typeface="方正粗黑宋简体" panose="02000000000000000000" charset="-122"/>
                <a:ea typeface="方正粗黑宋简体" panose="02000000000000000000" charset="-122"/>
              </a:endParaRPr>
            </a:p>
          </p:txBody>
        </p:sp>
      </p:grpSp>
      <p:grpSp>
        <p:nvGrpSpPr>
          <p:cNvPr id="29" name="组合 28"/>
          <p:cNvGrpSpPr/>
          <p:nvPr/>
        </p:nvGrpSpPr>
        <p:grpSpPr>
          <a:xfrm>
            <a:off x="6815863" y="1473679"/>
            <a:ext cx="4606499" cy="580546"/>
            <a:chOff x="2815" y="4170"/>
            <a:chExt cx="9197" cy="1300"/>
          </a:xfrm>
        </p:grpSpPr>
        <p:sp>
          <p:nvSpPr>
            <p:cNvPr id="30" name="圆角矩形 29"/>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项目实施</a:t>
              </a:r>
              <a:endParaRPr sz="3000"/>
            </a:p>
          </p:txBody>
        </p:sp>
        <p:sp>
          <p:nvSpPr>
            <p:cNvPr id="31" name="椭圆 30"/>
            <p:cNvSpPr/>
            <p:nvPr/>
          </p:nvSpPr>
          <p:spPr>
            <a:xfrm>
              <a:off x="2815" y="4170"/>
              <a:ext cx="1192" cy="1300"/>
            </a:xfrm>
            <a:prstGeom prst="ellipse">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5</a:t>
              </a:r>
              <a:endParaRPr lang="en-US" sz="3200" b="1">
                <a:latin typeface="方正粗黑宋简体" panose="02000000000000000000" charset="-122"/>
                <a:ea typeface="方正粗黑宋简体" panose="02000000000000000000" charset="-122"/>
              </a:endParaRPr>
            </a:p>
          </p:txBody>
        </p:sp>
      </p:grpSp>
      <p:grpSp>
        <p:nvGrpSpPr>
          <p:cNvPr id="32" name="组合 31"/>
          <p:cNvGrpSpPr/>
          <p:nvPr/>
        </p:nvGrpSpPr>
        <p:grpSpPr>
          <a:xfrm>
            <a:off x="6815863" y="2842739"/>
            <a:ext cx="4606499" cy="580546"/>
            <a:chOff x="2815" y="4170"/>
            <a:chExt cx="9197" cy="1300"/>
          </a:xfrm>
        </p:grpSpPr>
        <p:sp>
          <p:nvSpPr>
            <p:cNvPr id="33" name="圆角矩形 32"/>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项目总结</a:t>
              </a:r>
              <a:endParaRPr sz="3000"/>
            </a:p>
          </p:txBody>
        </p:sp>
        <p:sp>
          <p:nvSpPr>
            <p:cNvPr id="34" name="椭圆 33"/>
            <p:cNvSpPr/>
            <p:nvPr/>
          </p:nvSpPr>
          <p:spPr>
            <a:xfrm>
              <a:off x="2815" y="4170"/>
              <a:ext cx="1192" cy="1300"/>
            </a:xfrm>
            <a:prstGeom prst="ellipse">
              <a:avLst/>
            </a:prstGeom>
            <a:solidFill>
              <a:schemeClr val="accent1">
                <a:lumMod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6</a:t>
              </a:r>
              <a:endParaRPr lang="en-US" sz="3200" b="1">
                <a:latin typeface="方正粗黑宋简体" panose="02000000000000000000" charset="-122"/>
                <a:ea typeface="方正粗黑宋简体" panose="02000000000000000000" charset="-122"/>
              </a:endParaRPr>
            </a:p>
          </p:txBody>
        </p:sp>
      </p:grpSp>
      <p:grpSp>
        <p:nvGrpSpPr>
          <p:cNvPr id="35" name="组合 34"/>
          <p:cNvGrpSpPr/>
          <p:nvPr/>
        </p:nvGrpSpPr>
        <p:grpSpPr>
          <a:xfrm>
            <a:off x="6815863" y="4074639"/>
            <a:ext cx="4606499" cy="580546"/>
            <a:chOff x="2815" y="4170"/>
            <a:chExt cx="9197" cy="1300"/>
          </a:xfrm>
        </p:grpSpPr>
        <p:sp>
          <p:nvSpPr>
            <p:cNvPr id="36" name="圆角矩形 35"/>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项目评价</a:t>
              </a:r>
              <a:endParaRPr sz="3000"/>
            </a:p>
          </p:txBody>
        </p:sp>
        <p:sp>
          <p:nvSpPr>
            <p:cNvPr id="37" name="椭圆 36"/>
            <p:cNvSpPr/>
            <p:nvPr/>
          </p:nvSpPr>
          <p:spPr>
            <a:xfrm>
              <a:off x="2815" y="4170"/>
              <a:ext cx="1192" cy="1300"/>
            </a:xfrm>
            <a:prstGeom prst="ellipse">
              <a:avLst/>
            </a:prstGeom>
            <a:solidFill>
              <a:schemeClr val="accent1">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7</a:t>
              </a:r>
              <a:endParaRPr lang="en-US" sz="3200" b="1">
                <a:latin typeface="方正粗黑宋简体" panose="02000000000000000000" charset="-122"/>
                <a:ea typeface="方正粗黑宋简体" panose="02000000000000000000"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591185" y="1179195"/>
            <a:ext cx="3317875" cy="377190"/>
            <a:chOff x="2815" y="4170"/>
            <a:chExt cx="9197" cy="1300"/>
          </a:xfrm>
        </p:grpSpPr>
        <p:sp>
          <p:nvSpPr>
            <p:cNvPr id="5" name="圆角矩形 4"/>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项目背景</a:t>
              </a:r>
              <a:endParaRPr sz="3000"/>
            </a:p>
          </p:txBody>
        </p:sp>
        <p:sp>
          <p:nvSpPr>
            <p:cNvPr id="4" name="椭圆 3"/>
            <p:cNvSpPr/>
            <p:nvPr/>
          </p:nvSpPr>
          <p:spPr>
            <a:xfrm>
              <a:off x="2815" y="4170"/>
              <a:ext cx="1192" cy="1300"/>
            </a:xfrm>
            <a:prstGeom prst="ellipse">
              <a:avLst/>
            </a:prstGeom>
            <a:solidFill>
              <a:srgbClr val="FFCB3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1</a:t>
              </a:r>
              <a:endParaRPr lang="en-US" sz="3200" b="1">
                <a:latin typeface="方正粗黑宋简体" panose="02000000000000000000" charset="-122"/>
                <a:ea typeface="方正粗黑宋简体" panose="02000000000000000000" charset="-122"/>
              </a:endParaRPr>
            </a:p>
          </p:txBody>
        </p:sp>
      </p:grpSp>
      <p:sp>
        <p:nvSpPr>
          <p:cNvPr id="3" name="文本框 2"/>
          <p:cNvSpPr txBox="1"/>
          <p:nvPr/>
        </p:nvSpPr>
        <p:spPr>
          <a:xfrm>
            <a:off x="912495" y="1735455"/>
            <a:ext cx="9542780" cy="706755"/>
          </a:xfrm>
          <a:prstGeom prst="rect">
            <a:avLst/>
          </a:prstGeom>
          <a:noFill/>
        </p:spPr>
        <p:txBody>
          <a:bodyPr wrap="square" rtlCol="0">
            <a:spAutoFit/>
          </a:bodyPr>
          <a:p>
            <a:r>
              <a:rPr lang="en-US" altLang="zh-CN" sz="2000"/>
              <a:t>      </a:t>
            </a:r>
            <a:r>
              <a:rPr lang="zh-CN" altLang="en-US" sz="2000"/>
              <a:t>光明村一座长 50 m、宽 20 m 的蔬菜大棚需要搭建智慧灌溉系统来实现水肥一体化自动管理，从而达到节水、节肥、提高作物品质与产量的目的。</a:t>
            </a:r>
            <a:endParaRPr lang="zh-CN" altLang="en-US" sz="2000"/>
          </a:p>
        </p:txBody>
      </p:sp>
      <p:grpSp>
        <p:nvGrpSpPr>
          <p:cNvPr id="7" name="组合 6"/>
          <p:cNvGrpSpPr/>
          <p:nvPr/>
        </p:nvGrpSpPr>
        <p:grpSpPr>
          <a:xfrm>
            <a:off x="604520" y="3003550"/>
            <a:ext cx="3313430" cy="389255"/>
            <a:chOff x="2815" y="4170"/>
            <a:chExt cx="9197" cy="1271"/>
          </a:xfrm>
        </p:grpSpPr>
        <p:sp>
          <p:nvSpPr>
            <p:cNvPr id="8" name="圆角矩形 7"/>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000"/>
                <a:t>     </a:t>
              </a:r>
              <a:r>
                <a:rPr sz="3000"/>
                <a:t>预期目标</a:t>
              </a:r>
              <a:endParaRPr sz="3000"/>
            </a:p>
          </p:txBody>
        </p:sp>
        <p:sp>
          <p:nvSpPr>
            <p:cNvPr id="9" name="椭圆 8"/>
            <p:cNvSpPr/>
            <p:nvPr/>
          </p:nvSpPr>
          <p:spPr>
            <a:xfrm>
              <a:off x="2815" y="4170"/>
              <a:ext cx="1192" cy="1271"/>
            </a:xfrm>
            <a:prstGeom prst="ellipse">
              <a:avLst/>
            </a:prstGeom>
            <a:solidFill>
              <a:schemeClr val="bg2">
                <a:lumMod val="9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en-US" sz="3200" b="1">
                  <a:latin typeface="方正粗黑宋简体" panose="02000000000000000000" charset="-122"/>
                  <a:ea typeface="方正粗黑宋简体" panose="02000000000000000000" charset="-122"/>
                </a:rPr>
                <a:t>2</a:t>
              </a:r>
              <a:endParaRPr lang="en-US" sz="3200" b="1">
                <a:latin typeface="方正粗黑宋简体" panose="02000000000000000000" charset="-122"/>
                <a:ea typeface="方正粗黑宋简体" panose="02000000000000000000" charset="-122"/>
              </a:endParaRPr>
            </a:p>
          </p:txBody>
        </p:sp>
      </p:grpSp>
      <p:sp>
        <p:nvSpPr>
          <p:cNvPr id="10" name="文本框 9"/>
          <p:cNvSpPr txBox="1"/>
          <p:nvPr/>
        </p:nvSpPr>
        <p:spPr>
          <a:xfrm>
            <a:off x="871220" y="3629025"/>
            <a:ext cx="9369425" cy="1630045"/>
          </a:xfrm>
          <a:prstGeom prst="rect">
            <a:avLst/>
          </a:prstGeom>
          <a:noFill/>
        </p:spPr>
        <p:txBody>
          <a:bodyPr wrap="square" rtlCol="0">
            <a:spAutoFit/>
          </a:bodyPr>
          <a:p>
            <a:r>
              <a:rPr lang="zh-CN" altLang="en-US" sz="2000"/>
              <a:t>学校社团指导老师希望能改造光明村一座蔬菜大棚传统的灌溉形式，搭建智慧灌溉</a:t>
            </a:r>
            <a:endParaRPr lang="zh-CN" altLang="en-US" sz="2000"/>
          </a:p>
          <a:p>
            <a:r>
              <a:rPr lang="zh-CN" altLang="en-US" sz="2000"/>
              <a:t>平台，实现水肥一体化自动管理，具体要求如下。</a:t>
            </a:r>
            <a:endParaRPr lang="zh-CN" altLang="en-US" sz="2000"/>
          </a:p>
          <a:p>
            <a:r>
              <a:rPr lang="zh-CN" altLang="en-US" sz="2000"/>
              <a:t>1）水肥一体化灌溉系统能根据种植作物水肥需求规律，根据土壤环境数据分析，自动实现水肥一体化智能管理。</a:t>
            </a:r>
            <a:endParaRPr lang="zh-CN" altLang="en-US" sz="2000"/>
          </a:p>
          <a:p>
            <a:r>
              <a:rPr lang="zh-CN" altLang="en-US" sz="2000"/>
              <a:t>2）作物水肥需求参数可自行设置。</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0" name="组合 19"/>
          <p:cNvGrpSpPr/>
          <p:nvPr/>
        </p:nvGrpSpPr>
        <p:grpSpPr>
          <a:xfrm>
            <a:off x="552450" y="1313815"/>
            <a:ext cx="3463290" cy="386715"/>
            <a:chOff x="2815" y="4170"/>
            <a:chExt cx="9197" cy="1300"/>
          </a:xfrm>
        </p:grpSpPr>
        <p:sp>
          <p:nvSpPr>
            <p:cNvPr id="21" name="圆角矩形 20"/>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项目资讯</a:t>
              </a:r>
              <a:endParaRPr sz="3000"/>
            </a:p>
          </p:txBody>
        </p:sp>
        <p:sp>
          <p:nvSpPr>
            <p:cNvPr id="22" name="椭圆 21"/>
            <p:cNvSpPr/>
            <p:nvPr/>
          </p:nvSpPr>
          <p:spPr>
            <a:xfrm>
              <a:off x="2815" y="4170"/>
              <a:ext cx="1192" cy="1300"/>
            </a:xfrm>
            <a:prstGeom prst="ellipse">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3</a:t>
              </a:r>
              <a:endParaRPr lang="en-US" sz="3200" b="1">
                <a:latin typeface="方正粗黑宋简体" panose="02000000000000000000" charset="-122"/>
                <a:ea typeface="方正粗黑宋简体" panose="02000000000000000000" charset="-122"/>
              </a:endParaRPr>
            </a:p>
          </p:txBody>
        </p:sp>
      </p:grpSp>
      <p:sp>
        <p:nvSpPr>
          <p:cNvPr id="2" name="文本框 1"/>
          <p:cNvSpPr txBox="1"/>
          <p:nvPr/>
        </p:nvSpPr>
        <p:spPr>
          <a:xfrm>
            <a:off x="932180" y="2124075"/>
            <a:ext cx="11356340" cy="398780"/>
          </a:xfrm>
          <a:prstGeom prst="rect">
            <a:avLst/>
          </a:prstGeom>
          <a:noFill/>
        </p:spPr>
        <p:txBody>
          <a:bodyPr wrap="square" rtlCol="0">
            <a:spAutoFit/>
          </a:bodyPr>
          <a:p>
            <a:r>
              <a:rPr lang="zh-CN" altLang="en-US" sz="2000"/>
              <a:t>1）智慧灌溉系统的子系统有</a:t>
            </a:r>
            <a:r>
              <a:rPr lang="en-US" altLang="zh-CN" sz="2000"/>
              <a:t>______________________________________________________________</a:t>
            </a:r>
            <a:endParaRPr lang="en-US" altLang="zh-CN" sz="2000"/>
          </a:p>
        </p:txBody>
      </p:sp>
      <p:sp>
        <p:nvSpPr>
          <p:cNvPr id="3" name="文本框 2"/>
          <p:cNvSpPr txBox="1"/>
          <p:nvPr/>
        </p:nvSpPr>
        <p:spPr>
          <a:xfrm>
            <a:off x="919480" y="2625725"/>
            <a:ext cx="11200130" cy="860425"/>
          </a:xfrm>
          <a:prstGeom prst="rect">
            <a:avLst/>
          </a:prstGeom>
          <a:noFill/>
        </p:spPr>
        <p:txBody>
          <a:bodyPr wrap="square" rtlCol="0">
            <a:spAutoFit/>
          </a:bodyPr>
          <a:p>
            <a:r>
              <a:rPr lang="zh-CN" altLang="en-US" sz="2000"/>
              <a:t>2）智慧灌溉系统示意图包括的内容有</a:t>
            </a:r>
            <a:r>
              <a:rPr lang="en-US" altLang="zh-CN" sz="2000"/>
              <a:t>______________________________________________________</a:t>
            </a:r>
            <a:endParaRPr lang="en-US" altLang="zh-CN" sz="2000"/>
          </a:p>
          <a:p>
            <a:pPr fontAlgn="auto">
              <a:spcBef>
                <a:spcPts val="1200"/>
              </a:spcBef>
              <a:spcAft>
                <a:spcPts val="1200"/>
              </a:spcAft>
            </a:pPr>
            <a:r>
              <a:rPr lang="en-US" altLang="zh-CN" sz="2000"/>
              <a:t>_______________________________________________________________________________________</a:t>
            </a:r>
            <a:endParaRPr lang="en-US" altLang="zh-CN" sz="2000"/>
          </a:p>
        </p:txBody>
      </p:sp>
      <p:sp>
        <p:nvSpPr>
          <p:cNvPr id="7" name="文本框 6"/>
          <p:cNvSpPr txBox="1"/>
          <p:nvPr/>
        </p:nvSpPr>
        <p:spPr>
          <a:xfrm>
            <a:off x="911860" y="3573145"/>
            <a:ext cx="11277600" cy="860425"/>
          </a:xfrm>
          <a:prstGeom prst="rect">
            <a:avLst/>
          </a:prstGeom>
          <a:noFill/>
        </p:spPr>
        <p:txBody>
          <a:bodyPr wrap="square" rtlCol="0">
            <a:spAutoFit/>
          </a:bodyPr>
          <a:p>
            <a:r>
              <a:rPr lang="zh-CN" altLang="en-US" sz="2000"/>
              <a:t>3）智慧灌溉系统常用的设备有</a:t>
            </a:r>
            <a:r>
              <a:rPr lang="en-US" altLang="zh-CN" sz="2000"/>
              <a:t>____________________________________________________________</a:t>
            </a:r>
            <a:endParaRPr lang="en-US" altLang="zh-CN" sz="2000"/>
          </a:p>
          <a:p>
            <a:pPr fontAlgn="auto">
              <a:spcBef>
                <a:spcPts val="1200"/>
              </a:spcBef>
              <a:spcAft>
                <a:spcPts val="1200"/>
              </a:spcAft>
            </a:pPr>
            <a:r>
              <a:rPr lang="en-US" altLang="zh-CN" sz="2000"/>
              <a:t>_______________________________________________________________________________________</a:t>
            </a:r>
            <a:endParaRPr lang="en-US" altLang="zh-CN" sz="2000"/>
          </a:p>
        </p:txBody>
      </p:sp>
      <p:sp>
        <p:nvSpPr>
          <p:cNvPr id="8" name="文本框 7"/>
          <p:cNvSpPr txBox="1"/>
          <p:nvPr/>
        </p:nvSpPr>
        <p:spPr>
          <a:xfrm>
            <a:off x="946150" y="4580890"/>
            <a:ext cx="11173460" cy="860425"/>
          </a:xfrm>
          <a:prstGeom prst="rect">
            <a:avLst/>
          </a:prstGeom>
          <a:noFill/>
        </p:spPr>
        <p:txBody>
          <a:bodyPr wrap="square" rtlCol="0">
            <a:spAutoFit/>
          </a:bodyPr>
          <a:p>
            <a:r>
              <a:rPr lang="zh-CN" altLang="en-US" sz="2000"/>
              <a:t>4）智慧灌溉系统设备如何管理与调试？</a:t>
            </a:r>
            <a:r>
              <a:rPr lang="en-US" altLang="zh-CN" sz="2000"/>
              <a:t>___________________________________________________</a:t>
            </a:r>
            <a:endParaRPr lang="en-US" altLang="zh-CN" sz="2000"/>
          </a:p>
          <a:p>
            <a:pPr fontAlgn="auto">
              <a:spcBef>
                <a:spcPts val="1200"/>
              </a:spcBef>
              <a:spcAft>
                <a:spcPts val="1200"/>
              </a:spcAft>
            </a:pPr>
            <a:r>
              <a:rPr lang="en-US" altLang="zh-CN" sz="2000"/>
              <a:t>______________________________________________________________________________________</a:t>
            </a:r>
            <a:endParaRPr lang="en-US" altLang="zh-CN"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292735" y="1118235"/>
            <a:ext cx="3455035" cy="419735"/>
            <a:chOff x="2815" y="4170"/>
            <a:chExt cx="9197" cy="1300"/>
          </a:xfrm>
        </p:grpSpPr>
        <p:sp>
          <p:nvSpPr>
            <p:cNvPr id="24" name="圆角矩形 23"/>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项目计划</a:t>
              </a:r>
              <a:endParaRPr sz="3000"/>
            </a:p>
          </p:txBody>
        </p:sp>
        <p:sp>
          <p:nvSpPr>
            <p:cNvPr id="28" name="椭圆 27"/>
            <p:cNvSpPr/>
            <p:nvPr/>
          </p:nvSpPr>
          <p:spPr>
            <a:xfrm>
              <a:off x="2815" y="4170"/>
              <a:ext cx="1192" cy="1300"/>
            </a:xfrm>
            <a:prstGeom prst="ellipse">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4</a:t>
              </a:r>
              <a:endParaRPr lang="en-US" sz="3200" b="1">
                <a:latin typeface="方正粗黑宋简体" panose="02000000000000000000" charset="-122"/>
                <a:ea typeface="方正粗黑宋简体" panose="02000000000000000000" charset="-122"/>
              </a:endParaRPr>
            </a:p>
          </p:txBody>
        </p:sp>
      </p:grpSp>
      <p:sp>
        <p:nvSpPr>
          <p:cNvPr id="2" name="文本框 1"/>
          <p:cNvSpPr txBox="1"/>
          <p:nvPr/>
        </p:nvSpPr>
        <p:spPr>
          <a:xfrm>
            <a:off x="766445" y="1814195"/>
            <a:ext cx="8528050" cy="460375"/>
          </a:xfrm>
          <a:prstGeom prst="rect">
            <a:avLst/>
          </a:prstGeom>
          <a:noFill/>
        </p:spPr>
        <p:txBody>
          <a:bodyPr wrap="square" rtlCol="0">
            <a:spAutoFit/>
          </a:bodyPr>
          <a:p>
            <a:r>
              <a:rPr lang="zh-CN" altLang="en-US" sz="2400"/>
              <a:t>绘制项目计划思维导图。</a:t>
            </a:r>
            <a:endParaRPr lang="zh-CN" altLang="en-US" sz="2400"/>
          </a:p>
        </p:txBody>
      </p:sp>
      <p:sp>
        <p:nvSpPr>
          <p:cNvPr id="7" name="矩形 6"/>
          <p:cNvSpPr/>
          <p:nvPr/>
        </p:nvSpPr>
        <p:spPr>
          <a:xfrm>
            <a:off x="624205" y="2708910"/>
            <a:ext cx="10943590" cy="4032000"/>
          </a:xfrm>
          <a:prstGeom prst="rect">
            <a:avLst/>
          </a:prstGeom>
          <a:noFill/>
          <a:ln w="9525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6005" y="404495"/>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p:cNvGrpSpPr/>
          <p:nvPr/>
        </p:nvGrpSpPr>
        <p:grpSpPr>
          <a:xfrm>
            <a:off x="176530" y="1138555"/>
            <a:ext cx="3383280" cy="409575"/>
            <a:chOff x="2815" y="4170"/>
            <a:chExt cx="9197" cy="1300"/>
          </a:xfrm>
        </p:grpSpPr>
        <p:sp>
          <p:nvSpPr>
            <p:cNvPr id="30" name="圆角矩形 29"/>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项目实施</a:t>
              </a:r>
              <a:endParaRPr sz="3000"/>
            </a:p>
          </p:txBody>
        </p:sp>
        <p:sp>
          <p:nvSpPr>
            <p:cNvPr id="31" name="椭圆 30"/>
            <p:cNvSpPr/>
            <p:nvPr/>
          </p:nvSpPr>
          <p:spPr>
            <a:xfrm>
              <a:off x="2815" y="4170"/>
              <a:ext cx="1192" cy="1300"/>
            </a:xfrm>
            <a:prstGeom prst="ellipse">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5</a:t>
              </a:r>
              <a:endParaRPr lang="en-US" sz="3200" b="1">
                <a:latin typeface="方正粗黑宋简体" panose="02000000000000000000" charset="-122"/>
                <a:ea typeface="方正粗黑宋简体" panose="02000000000000000000" charset="-122"/>
              </a:endParaRPr>
            </a:p>
          </p:txBody>
        </p:sp>
      </p:grpSp>
      <p:sp>
        <p:nvSpPr>
          <p:cNvPr id="2" name="文本框 1"/>
          <p:cNvSpPr txBox="1"/>
          <p:nvPr/>
        </p:nvSpPr>
        <p:spPr>
          <a:xfrm>
            <a:off x="408305" y="1726565"/>
            <a:ext cx="5808980" cy="460375"/>
          </a:xfrm>
          <a:prstGeom prst="rect">
            <a:avLst/>
          </a:prstGeom>
          <a:noFill/>
        </p:spPr>
        <p:txBody>
          <a:bodyPr wrap="square" rtlCol="0">
            <a:spAutoFit/>
          </a:bodyPr>
          <a:p>
            <a:r>
              <a:rPr lang="zh-CN" altLang="en-US" sz="2400"/>
              <a:t>任务 1：智慧灌溉系统的规划与设计</a:t>
            </a:r>
            <a:endParaRPr lang="zh-CN" altLang="en-US" sz="2400"/>
          </a:p>
        </p:txBody>
      </p:sp>
      <p:sp>
        <p:nvSpPr>
          <p:cNvPr id="3" name="文本框 2"/>
          <p:cNvSpPr txBox="1"/>
          <p:nvPr/>
        </p:nvSpPr>
        <p:spPr>
          <a:xfrm>
            <a:off x="554355" y="2186940"/>
            <a:ext cx="7311390" cy="368300"/>
          </a:xfrm>
          <a:prstGeom prst="rect">
            <a:avLst/>
          </a:prstGeom>
          <a:noFill/>
        </p:spPr>
        <p:txBody>
          <a:bodyPr wrap="square" rtlCol="0">
            <a:spAutoFit/>
          </a:bodyPr>
          <a:p>
            <a:r>
              <a:rPr lang="zh-CN" altLang="en-US"/>
              <a:t>1）组建现场调研团队，明确工作职责及分工。</a:t>
            </a:r>
            <a:endParaRPr lang="zh-CN" altLang="en-US"/>
          </a:p>
        </p:txBody>
      </p:sp>
      <p:sp>
        <p:nvSpPr>
          <p:cNvPr id="7" name="矩形 6"/>
          <p:cNvSpPr/>
          <p:nvPr/>
        </p:nvSpPr>
        <p:spPr>
          <a:xfrm>
            <a:off x="624205" y="2637155"/>
            <a:ext cx="11231880" cy="4032250"/>
          </a:xfrm>
          <a:prstGeom prst="rect">
            <a:avLst/>
          </a:prstGeom>
          <a:noFill/>
          <a:ln w="66675">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6005" y="404495"/>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p:cNvGrpSpPr/>
          <p:nvPr/>
        </p:nvGrpSpPr>
        <p:grpSpPr>
          <a:xfrm>
            <a:off x="176530" y="1138555"/>
            <a:ext cx="3383280" cy="409575"/>
            <a:chOff x="2815" y="4170"/>
            <a:chExt cx="9197" cy="1300"/>
          </a:xfrm>
        </p:grpSpPr>
        <p:sp>
          <p:nvSpPr>
            <p:cNvPr id="30" name="圆角矩形 29"/>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项目实施</a:t>
              </a:r>
              <a:endParaRPr sz="3000"/>
            </a:p>
          </p:txBody>
        </p:sp>
        <p:sp>
          <p:nvSpPr>
            <p:cNvPr id="31" name="椭圆 30"/>
            <p:cNvSpPr/>
            <p:nvPr/>
          </p:nvSpPr>
          <p:spPr>
            <a:xfrm>
              <a:off x="2815" y="4170"/>
              <a:ext cx="1192" cy="1300"/>
            </a:xfrm>
            <a:prstGeom prst="ellipse">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5</a:t>
              </a:r>
              <a:endParaRPr lang="en-US" sz="3200" b="1">
                <a:latin typeface="方正粗黑宋简体" panose="02000000000000000000" charset="-122"/>
                <a:ea typeface="方正粗黑宋简体" panose="02000000000000000000" charset="-122"/>
              </a:endParaRPr>
            </a:p>
          </p:txBody>
        </p:sp>
      </p:grpSp>
      <p:sp>
        <p:nvSpPr>
          <p:cNvPr id="2" name="文本框 1"/>
          <p:cNvSpPr txBox="1"/>
          <p:nvPr/>
        </p:nvSpPr>
        <p:spPr>
          <a:xfrm>
            <a:off x="408305" y="1726565"/>
            <a:ext cx="5808980" cy="460375"/>
          </a:xfrm>
          <a:prstGeom prst="rect">
            <a:avLst/>
          </a:prstGeom>
          <a:noFill/>
        </p:spPr>
        <p:txBody>
          <a:bodyPr wrap="square" rtlCol="0">
            <a:spAutoFit/>
          </a:bodyPr>
          <a:p>
            <a:r>
              <a:rPr lang="zh-CN" altLang="en-US" sz="2400"/>
              <a:t>任务 1：智慧灌溉系统的规划与设计</a:t>
            </a:r>
            <a:endParaRPr lang="zh-CN" altLang="en-US" sz="2400"/>
          </a:p>
        </p:txBody>
      </p:sp>
      <p:sp>
        <p:nvSpPr>
          <p:cNvPr id="3" name="文本框 2"/>
          <p:cNvSpPr txBox="1"/>
          <p:nvPr/>
        </p:nvSpPr>
        <p:spPr>
          <a:xfrm>
            <a:off x="554355" y="2186940"/>
            <a:ext cx="7311390" cy="368300"/>
          </a:xfrm>
          <a:prstGeom prst="rect">
            <a:avLst/>
          </a:prstGeom>
          <a:noFill/>
        </p:spPr>
        <p:txBody>
          <a:bodyPr wrap="square" rtlCol="0">
            <a:spAutoFit/>
          </a:bodyPr>
          <a:p>
            <a:r>
              <a:rPr lang="zh-CN" altLang="en-US"/>
              <a:t>2）编制调研问卷，客户需求、大棚环境状况。</a:t>
            </a:r>
            <a:endParaRPr lang="zh-CN" altLang="en-US"/>
          </a:p>
        </p:txBody>
      </p:sp>
      <p:pic>
        <p:nvPicPr>
          <p:cNvPr id="4" name="图片 3" descr="22"/>
          <p:cNvPicPr>
            <a:picLocks noChangeAspect="1"/>
          </p:cNvPicPr>
          <p:nvPr/>
        </p:nvPicPr>
        <p:blipFill>
          <a:blip r:embed="rId1"/>
          <a:stretch>
            <a:fillRect/>
          </a:stretch>
        </p:blipFill>
        <p:spPr>
          <a:xfrm>
            <a:off x="840105" y="2780030"/>
            <a:ext cx="11035665" cy="35001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6005" y="404495"/>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p:cNvGrpSpPr/>
          <p:nvPr/>
        </p:nvGrpSpPr>
        <p:grpSpPr>
          <a:xfrm>
            <a:off x="176530" y="1138555"/>
            <a:ext cx="3383280" cy="409575"/>
            <a:chOff x="2815" y="4170"/>
            <a:chExt cx="9197" cy="1300"/>
          </a:xfrm>
        </p:grpSpPr>
        <p:sp>
          <p:nvSpPr>
            <p:cNvPr id="30" name="圆角矩形 29"/>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项目实施</a:t>
              </a:r>
              <a:endParaRPr sz="3000"/>
            </a:p>
          </p:txBody>
        </p:sp>
        <p:sp>
          <p:nvSpPr>
            <p:cNvPr id="31" name="椭圆 30"/>
            <p:cNvSpPr/>
            <p:nvPr/>
          </p:nvSpPr>
          <p:spPr>
            <a:xfrm>
              <a:off x="2815" y="4170"/>
              <a:ext cx="1192" cy="1300"/>
            </a:xfrm>
            <a:prstGeom prst="ellipse">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5</a:t>
              </a:r>
              <a:endParaRPr lang="en-US" sz="3200" b="1">
                <a:latin typeface="方正粗黑宋简体" panose="02000000000000000000" charset="-122"/>
                <a:ea typeface="方正粗黑宋简体" panose="02000000000000000000" charset="-122"/>
              </a:endParaRPr>
            </a:p>
          </p:txBody>
        </p:sp>
      </p:grpSp>
      <p:sp>
        <p:nvSpPr>
          <p:cNvPr id="4" name="文本框 3"/>
          <p:cNvSpPr txBox="1"/>
          <p:nvPr/>
        </p:nvSpPr>
        <p:spPr>
          <a:xfrm>
            <a:off x="898525" y="1744345"/>
            <a:ext cx="7037705" cy="368300"/>
          </a:xfrm>
          <a:prstGeom prst="rect">
            <a:avLst/>
          </a:prstGeom>
          <a:noFill/>
        </p:spPr>
        <p:txBody>
          <a:bodyPr wrap="square" rtlCol="0">
            <a:spAutoFit/>
          </a:bodyPr>
          <a:p>
            <a:r>
              <a:rPr lang="zh-CN" altLang="en-US"/>
              <a:t>3）分析用户需求。</a:t>
            </a:r>
            <a:endParaRPr lang="zh-CN" altLang="en-US"/>
          </a:p>
        </p:txBody>
      </p:sp>
      <p:sp>
        <p:nvSpPr>
          <p:cNvPr id="5" name="文本框 4"/>
          <p:cNvSpPr txBox="1"/>
          <p:nvPr/>
        </p:nvSpPr>
        <p:spPr>
          <a:xfrm>
            <a:off x="898525" y="2256155"/>
            <a:ext cx="5342890" cy="368300"/>
          </a:xfrm>
          <a:prstGeom prst="rect">
            <a:avLst/>
          </a:prstGeom>
          <a:noFill/>
        </p:spPr>
        <p:txBody>
          <a:bodyPr wrap="square" rtlCol="0">
            <a:spAutoFit/>
          </a:bodyPr>
          <a:p>
            <a:r>
              <a:rPr lang="zh-CN" altLang="en-US"/>
              <a:t>4）编制智慧灌溉系统建设方案。</a:t>
            </a:r>
            <a:endParaRPr lang="zh-CN" altLang="en-US"/>
          </a:p>
        </p:txBody>
      </p:sp>
      <p:sp>
        <p:nvSpPr>
          <p:cNvPr id="6" name="文本框 5"/>
          <p:cNvSpPr txBox="1"/>
          <p:nvPr/>
        </p:nvSpPr>
        <p:spPr>
          <a:xfrm>
            <a:off x="192405" y="3500755"/>
            <a:ext cx="5124450" cy="460375"/>
          </a:xfrm>
          <a:prstGeom prst="rect">
            <a:avLst/>
          </a:prstGeom>
          <a:noFill/>
        </p:spPr>
        <p:txBody>
          <a:bodyPr wrap="square" rtlCol="0">
            <a:spAutoFit/>
          </a:bodyPr>
          <a:p>
            <a:r>
              <a:rPr lang="zh-CN" altLang="en-US" sz="2400"/>
              <a:t>任务 2：智慧灌溉系统的搭建与调试</a:t>
            </a:r>
            <a:endParaRPr lang="zh-CN" altLang="en-US" sz="2400"/>
          </a:p>
        </p:txBody>
      </p:sp>
      <p:sp>
        <p:nvSpPr>
          <p:cNvPr id="8" name="文本框 7"/>
          <p:cNvSpPr txBox="1"/>
          <p:nvPr/>
        </p:nvSpPr>
        <p:spPr>
          <a:xfrm>
            <a:off x="909955" y="4001770"/>
            <a:ext cx="6477000" cy="1476375"/>
          </a:xfrm>
          <a:prstGeom prst="rect">
            <a:avLst/>
          </a:prstGeom>
          <a:noFill/>
        </p:spPr>
        <p:txBody>
          <a:bodyPr wrap="square" rtlCol="0">
            <a:spAutoFit/>
          </a:bodyPr>
          <a:p>
            <a:r>
              <a:rPr lang="zh-CN" altLang="en-US"/>
              <a:t>1）采购智慧灌溉系统设备。</a:t>
            </a:r>
            <a:endParaRPr lang="zh-CN" altLang="en-US"/>
          </a:p>
          <a:p>
            <a:endParaRPr lang="zh-CN" altLang="en-US"/>
          </a:p>
          <a:p>
            <a:r>
              <a:rPr lang="zh-CN" altLang="en-US"/>
              <a:t>2）编制项目实施方案。</a:t>
            </a:r>
            <a:endParaRPr lang="zh-CN" altLang="en-US"/>
          </a:p>
          <a:p>
            <a:endParaRPr lang="zh-CN" altLang="en-US"/>
          </a:p>
          <a:p>
            <a:r>
              <a:rPr lang="zh-CN" altLang="en-US"/>
              <a:t>3）进行设备安装与调试。</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学习目标</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424430" y="1781810"/>
            <a:ext cx="7684135" cy="3839845"/>
            <a:chOff x="4015" y="2354"/>
            <a:chExt cx="12101" cy="6047"/>
          </a:xfrm>
        </p:grpSpPr>
        <p:grpSp>
          <p:nvGrpSpPr>
            <p:cNvPr id="2" name="组合 1"/>
            <p:cNvGrpSpPr/>
            <p:nvPr/>
          </p:nvGrpSpPr>
          <p:grpSpPr>
            <a:xfrm>
              <a:off x="4227" y="2354"/>
              <a:ext cx="11669" cy="6047"/>
              <a:chOff x="1787" y="2539"/>
              <a:chExt cx="9907" cy="6047"/>
            </a:xfrm>
          </p:grpSpPr>
          <p:cxnSp>
            <p:nvCxnSpPr>
              <p:cNvPr id="18" name="直接连接符 17"/>
              <p:cNvCxnSpPr/>
              <p:nvPr/>
            </p:nvCxnSpPr>
            <p:spPr>
              <a:xfrm>
                <a:off x="1787" y="2539"/>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787" y="8586"/>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grpSp>
        <p:sp>
          <p:nvSpPr>
            <p:cNvPr id="9" name="文本框 7"/>
            <p:cNvSpPr txBox="1">
              <a:spLocks noChangeArrowheads="1"/>
            </p:cNvSpPr>
            <p:nvPr/>
          </p:nvSpPr>
          <p:spPr bwMode="auto">
            <a:xfrm>
              <a:off x="4015" y="3021"/>
              <a:ext cx="12101" cy="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•会根据客户需求编写智慧农业物联网大棚改造方案和实施计划。</a:t>
              </a:r>
              <a:endPar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 name="文本框 7"/>
            <p:cNvSpPr txBox="1">
              <a:spLocks noChangeArrowheads="1"/>
            </p:cNvSpPr>
            <p:nvPr/>
          </p:nvSpPr>
          <p:spPr bwMode="auto">
            <a:xfrm>
              <a:off x="4015" y="4947"/>
              <a:ext cx="11881"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400"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a:t>
              </a:r>
              <a:r>
                <a:rPr lang="zh-CN" altLang="en-US" sz="2400" b="1"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能根据需求选用智慧农业物联网大棚相关设备。</a:t>
              </a:r>
              <a:endParaRPr lang="zh-CN" altLang="en-US" sz="2400" b="1"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endParaRPr>
            </a:p>
          </p:txBody>
        </p:sp>
        <p:sp>
          <p:nvSpPr>
            <p:cNvPr id="5" name="文本框 7"/>
            <p:cNvSpPr txBox="1">
              <a:spLocks noChangeArrowheads="1"/>
            </p:cNvSpPr>
            <p:nvPr/>
          </p:nvSpPr>
          <p:spPr bwMode="auto">
            <a:xfrm>
              <a:off x="4015" y="6917"/>
              <a:ext cx="11823"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ClrTx/>
                <a:buSzTx/>
                <a:buFontTx/>
                <a:buNone/>
              </a:pPr>
              <a:r>
                <a:rPr lang="zh-CN" altLang="en-US" sz="2400"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 </a:t>
              </a:r>
              <a:r>
                <a:rPr lang="zh-CN" altLang="en-US" sz="2400" b="1"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能对智慧农业生产设备进行调试与使用。</a:t>
              </a:r>
              <a:endParaRPr lang="zh-CN" altLang="en-US" sz="2400" b="1"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356235" y="1156335"/>
            <a:ext cx="3571875" cy="398780"/>
            <a:chOff x="2815" y="4170"/>
            <a:chExt cx="9197" cy="1300"/>
          </a:xfrm>
        </p:grpSpPr>
        <p:sp>
          <p:nvSpPr>
            <p:cNvPr id="33" name="圆角矩形 32"/>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项目总结</a:t>
              </a:r>
              <a:endParaRPr sz="3000"/>
            </a:p>
          </p:txBody>
        </p:sp>
        <p:sp>
          <p:nvSpPr>
            <p:cNvPr id="34" name="椭圆 33"/>
            <p:cNvSpPr/>
            <p:nvPr/>
          </p:nvSpPr>
          <p:spPr>
            <a:xfrm>
              <a:off x="2815" y="4170"/>
              <a:ext cx="1192" cy="1300"/>
            </a:xfrm>
            <a:prstGeom prst="ellipse">
              <a:avLst/>
            </a:prstGeom>
            <a:solidFill>
              <a:schemeClr val="accent1">
                <a:lumMod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6</a:t>
              </a:r>
              <a:endParaRPr lang="en-US" sz="3200" b="1">
                <a:latin typeface="方正粗黑宋简体" panose="02000000000000000000" charset="-122"/>
                <a:ea typeface="方正粗黑宋简体" panose="02000000000000000000" charset="-122"/>
              </a:endParaRPr>
            </a:p>
          </p:txBody>
        </p:sp>
      </p:grpSp>
      <p:sp>
        <p:nvSpPr>
          <p:cNvPr id="2" name="文本框 1"/>
          <p:cNvSpPr txBox="1"/>
          <p:nvPr/>
        </p:nvSpPr>
        <p:spPr>
          <a:xfrm>
            <a:off x="514350" y="1729105"/>
            <a:ext cx="8606790" cy="460375"/>
          </a:xfrm>
          <a:prstGeom prst="rect">
            <a:avLst/>
          </a:prstGeom>
          <a:noFill/>
        </p:spPr>
        <p:txBody>
          <a:bodyPr wrap="square" rtlCol="0">
            <a:spAutoFit/>
          </a:bodyPr>
          <a:p>
            <a:r>
              <a:rPr lang="zh-CN" altLang="en-US" sz="2400"/>
              <a:t>（1）过程记录</a:t>
            </a:r>
            <a:endParaRPr lang="zh-CN" altLang="en-US" sz="2400"/>
          </a:p>
        </p:txBody>
      </p:sp>
      <p:sp>
        <p:nvSpPr>
          <p:cNvPr id="3" name="文本框 2"/>
          <p:cNvSpPr txBox="1"/>
          <p:nvPr/>
        </p:nvSpPr>
        <p:spPr>
          <a:xfrm>
            <a:off x="831215" y="2334895"/>
            <a:ext cx="9232265" cy="368300"/>
          </a:xfrm>
          <a:prstGeom prst="rect">
            <a:avLst/>
          </a:prstGeom>
          <a:noFill/>
        </p:spPr>
        <p:txBody>
          <a:bodyPr wrap="square" rtlCol="0">
            <a:spAutoFit/>
          </a:bodyPr>
          <a:p>
            <a:r>
              <a:rPr lang="zh-CN" altLang="en-US"/>
              <a:t>记录项目实施过程中的各种情况，为工作总结提供依据，如表格不够，可自行加页。</a:t>
            </a:r>
            <a:endParaRPr lang="zh-CN" altLang="en-US"/>
          </a:p>
        </p:txBody>
      </p:sp>
      <p:pic>
        <p:nvPicPr>
          <p:cNvPr id="7" name="图片 6" descr="23"/>
          <p:cNvPicPr>
            <a:picLocks noChangeAspect="1"/>
          </p:cNvPicPr>
          <p:nvPr/>
        </p:nvPicPr>
        <p:blipFill>
          <a:blip r:embed="rId1"/>
          <a:stretch>
            <a:fillRect/>
          </a:stretch>
        </p:blipFill>
        <p:spPr>
          <a:xfrm>
            <a:off x="946785" y="3246755"/>
            <a:ext cx="10137775" cy="27343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356235" y="1156335"/>
            <a:ext cx="3571875" cy="398780"/>
            <a:chOff x="2815" y="4170"/>
            <a:chExt cx="9197" cy="1300"/>
          </a:xfrm>
        </p:grpSpPr>
        <p:sp>
          <p:nvSpPr>
            <p:cNvPr id="33" name="圆角矩形 32"/>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项目总结</a:t>
              </a:r>
              <a:endParaRPr sz="3000"/>
            </a:p>
          </p:txBody>
        </p:sp>
        <p:sp>
          <p:nvSpPr>
            <p:cNvPr id="34" name="椭圆 33"/>
            <p:cNvSpPr/>
            <p:nvPr/>
          </p:nvSpPr>
          <p:spPr>
            <a:xfrm>
              <a:off x="2815" y="4170"/>
              <a:ext cx="1192" cy="1300"/>
            </a:xfrm>
            <a:prstGeom prst="ellipse">
              <a:avLst/>
            </a:prstGeom>
            <a:solidFill>
              <a:schemeClr val="accent1">
                <a:lumMod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6</a:t>
              </a:r>
              <a:endParaRPr lang="en-US" sz="3200" b="1">
                <a:latin typeface="方正粗黑宋简体" panose="02000000000000000000" charset="-122"/>
                <a:ea typeface="方正粗黑宋简体" panose="02000000000000000000" charset="-122"/>
              </a:endParaRPr>
            </a:p>
          </p:txBody>
        </p:sp>
      </p:grpSp>
      <p:sp>
        <p:nvSpPr>
          <p:cNvPr id="4" name="文本框 3"/>
          <p:cNvSpPr txBox="1"/>
          <p:nvPr/>
        </p:nvSpPr>
        <p:spPr>
          <a:xfrm>
            <a:off x="603885" y="1654175"/>
            <a:ext cx="11341735" cy="460375"/>
          </a:xfrm>
          <a:prstGeom prst="rect">
            <a:avLst/>
          </a:prstGeom>
          <a:noFill/>
        </p:spPr>
        <p:txBody>
          <a:bodyPr wrap="square" rtlCol="0">
            <a:spAutoFit/>
          </a:bodyPr>
          <a:p>
            <a:r>
              <a:rPr lang="zh-CN" altLang="en-US" sz="2400"/>
              <a:t>（2）工作总结</a:t>
            </a:r>
            <a:endParaRPr lang="zh-CN" altLang="en-US" sz="2400"/>
          </a:p>
        </p:txBody>
      </p:sp>
      <p:sp>
        <p:nvSpPr>
          <p:cNvPr id="5" name="文本框 4"/>
          <p:cNvSpPr txBox="1"/>
          <p:nvPr/>
        </p:nvSpPr>
        <p:spPr>
          <a:xfrm>
            <a:off x="1066800" y="2176145"/>
            <a:ext cx="8340725" cy="368300"/>
          </a:xfrm>
          <a:prstGeom prst="rect">
            <a:avLst/>
          </a:prstGeom>
          <a:noFill/>
        </p:spPr>
        <p:txBody>
          <a:bodyPr wrap="square" rtlCol="0">
            <a:spAutoFit/>
          </a:bodyPr>
          <a:p>
            <a:r>
              <a:rPr lang="zh-CN" altLang="en-US"/>
              <a:t>从整体工作情况、工作内容、反思与改进等几个方面进行总结。</a:t>
            </a:r>
            <a:endParaRPr lang="zh-CN" altLang="en-US"/>
          </a:p>
        </p:txBody>
      </p:sp>
      <p:sp>
        <p:nvSpPr>
          <p:cNvPr id="6" name="矩形 5"/>
          <p:cNvSpPr/>
          <p:nvPr/>
        </p:nvSpPr>
        <p:spPr>
          <a:xfrm>
            <a:off x="840105" y="2708910"/>
            <a:ext cx="10655935" cy="3815715"/>
          </a:xfrm>
          <a:prstGeom prst="rect">
            <a:avLst/>
          </a:prstGeom>
          <a:noFill/>
          <a:ln w="6985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8060055" cy="593725"/>
            <a:chOff x="8080" y="524"/>
            <a:chExt cx="12693" cy="935"/>
          </a:xfrm>
        </p:grpSpPr>
        <p:sp>
          <p:nvSpPr>
            <p:cNvPr id="48" name="文本框 47"/>
            <p:cNvSpPr txBox="1"/>
            <p:nvPr/>
          </p:nvSpPr>
          <p:spPr>
            <a:xfrm>
              <a:off x="8080" y="524"/>
              <a:ext cx="12693" cy="919"/>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项目拓展</a:t>
              </a:r>
              <a:r>
                <a:rPr lang="en-US" altLang="zh-CN" sz="3200">
                  <a:solidFill>
                    <a:srgbClr val="5B7A79"/>
                  </a:solidFill>
                  <a:latin typeface="方正粗黑宋简体" panose="02000000000000000000" charset="-122"/>
                  <a:ea typeface="方正粗黑宋简体" panose="02000000000000000000" charset="-122"/>
                </a:rPr>
                <a:t>             </a:t>
              </a:r>
              <a:r>
                <a:rPr lang="zh-CN" altLang="en-US" sz="3200">
                  <a:solidFill>
                    <a:srgbClr val="5B7A79"/>
                  </a:solidFill>
                  <a:latin typeface="方正粗黑宋简体" panose="02000000000000000000" charset="-122"/>
                  <a:ea typeface="方正粗黑宋简体" panose="02000000000000000000" charset="-122"/>
                </a:rPr>
                <a:t>智慧灌溉系统搭建</a:t>
              </a:r>
              <a:endParaRPr lang="zh-CN" altLang="en-US" sz="32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573405" y="1126490"/>
            <a:ext cx="3499485" cy="443230"/>
            <a:chOff x="2815" y="4170"/>
            <a:chExt cx="9197" cy="1300"/>
          </a:xfrm>
        </p:grpSpPr>
        <p:sp>
          <p:nvSpPr>
            <p:cNvPr id="36" name="圆角矩形 35"/>
            <p:cNvSpPr/>
            <p:nvPr/>
          </p:nvSpPr>
          <p:spPr>
            <a:xfrm>
              <a:off x="3250" y="4199"/>
              <a:ext cx="8762" cy="1241"/>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t>     </a:t>
              </a:r>
              <a:r>
                <a:rPr sz="3000"/>
                <a:t>项目评价</a:t>
              </a:r>
              <a:endParaRPr sz="3000"/>
            </a:p>
          </p:txBody>
        </p:sp>
        <p:sp>
          <p:nvSpPr>
            <p:cNvPr id="37" name="椭圆 36"/>
            <p:cNvSpPr/>
            <p:nvPr/>
          </p:nvSpPr>
          <p:spPr>
            <a:xfrm>
              <a:off x="2815" y="4170"/>
              <a:ext cx="1192" cy="1300"/>
            </a:xfrm>
            <a:prstGeom prst="ellipse">
              <a:avLst/>
            </a:prstGeom>
            <a:solidFill>
              <a:schemeClr val="accent1">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a:latin typeface="方正粗黑宋简体" panose="02000000000000000000" charset="-122"/>
                  <a:ea typeface="方正粗黑宋简体" panose="02000000000000000000" charset="-122"/>
                </a:rPr>
                <a:t>7</a:t>
              </a:r>
              <a:endParaRPr lang="en-US" sz="3200" b="1">
                <a:latin typeface="方正粗黑宋简体" panose="02000000000000000000" charset="-122"/>
                <a:ea typeface="方正粗黑宋简体" panose="02000000000000000000" charset="-122"/>
              </a:endParaRPr>
            </a:p>
          </p:txBody>
        </p:sp>
      </p:grpSp>
      <p:pic>
        <p:nvPicPr>
          <p:cNvPr id="2" name="图片 1" descr="24"/>
          <p:cNvPicPr>
            <a:picLocks noChangeAspect="1"/>
          </p:cNvPicPr>
          <p:nvPr/>
        </p:nvPicPr>
        <p:blipFill>
          <a:blip r:embed="rId1"/>
          <a:stretch>
            <a:fillRect/>
          </a:stretch>
        </p:blipFill>
        <p:spPr>
          <a:xfrm>
            <a:off x="1560195" y="1624965"/>
            <a:ext cx="9199880" cy="5045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222750" y="1701165"/>
            <a:ext cx="4678680" cy="1861185"/>
          </a:xfrm>
          <a:prstGeom prst="rect">
            <a:avLst/>
          </a:prstGeom>
          <a:noFill/>
        </p:spPr>
        <p:txBody>
          <a:bodyPr wrap="none" rtlCol="0">
            <a:spAutoFit/>
          </a:bodyPr>
          <a:lstStyle/>
          <a:p>
            <a:pPr algn="l"/>
            <a:r>
              <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谢谢！</a:t>
            </a:r>
            <a:endPar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Arial" panose="020B0604020202020204" pitchFamily="34" charset="0"/>
              <a:sym typeface="+mn-ea"/>
            </a:endParaRPr>
          </a:p>
        </p:txBody>
      </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35915" y="189230"/>
            <a:ext cx="2760345" cy="4400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1322070"/>
          </a:xfrm>
          <a:prstGeom prst="rect">
            <a:avLst/>
          </a:prstGeom>
          <a:noFill/>
        </p:spPr>
        <p:txBody>
          <a:bodyPr wrap="square" rtlCol="0">
            <a:spAutoFit/>
          </a:bodyPr>
          <a:lstStyle/>
          <a:p>
            <a:pPr algn="dist"/>
            <a:r>
              <a:rPr lang="zh-CN" altLang="en-US" sz="4000" b="1">
                <a:solidFill>
                  <a:schemeClr val="tx1"/>
                </a:solidFill>
                <a:latin typeface="微软雅黑" panose="020B0503020204020204" charset="-122"/>
                <a:ea typeface="微软雅黑" panose="020B0503020204020204" charset="-122"/>
                <a:cs typeface="微软雅黑" panose="020B0503020204020204" charset="-122"/>
              </a:rPr>
              <a:t>智慧农业物联网</a:t>
            </a:r>
            <a:endParaRPr lang="zh-CN" altLang="en-US" sz="4000" b="1">
              <a:solidFill>
                <a:schemeClr val="tx1"/>
              </a:solidFill>
              <a:latin typeface="微软雅黑" panose="020B0503020204020204" charset="-122"/>
              <a:ea typeface="微软雅黑" panose="020B0503020204020204" charset="-122"/>
              <a:cs typeface="微软雅黑" panose="020B0503020204020204" charset="-122"/>
            </a:endParaRPr>
          </a:p>
          <a:p>
            <a:pPr algn="dist"/>
            <a:r>
              <a:rPr lang="zh-CN" altLang="en-US" sz="4000" b="1">
                <a:solidFill>
                  <a:schemeClr val="tx1"/>
                </a:solidFill>
                <a:latin typeface="微软雅黑" panose="020B0503020204020204" charset="-122"/>
                <a:ea typeface="微软雅黑" panose="020B0503020204020204" charset="-122"/>
                <a:cs typeface="微软雅黑" panose="020B0503020204020204" charset="-122"/>
              </a:rPr>
              <a:t>的规划与设计</a:t>
            </a:r>
            <a:r>
              <a:rPr lang="zh-CN" altLang="en-US" sz="4000" b="1">
                <a:solidFill>
                  <a:srgbClr val="F65738"/>
                </a:solidFill>
                <a:latin typeface="微软雅黑" panose="020B0503020204020204" charset="-122"/>
                <a:ea typeface="微软雅黑" panose="020B0503020204020204" charset="-122"/>
                <a:cs typeface="微软雅黑" panose="020B0503020204020204" charset="-122"/>
              </a:rPr>
              <a:t> </a:t>
            </a:r>
            <a:endParaRPr lang="zh-CN" altLang="en-US" sz="4000" b="1">
              <a:solidFill>
                <a:srgbClr val="F65738"/>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任务1</a:t>
            </a:r>
            <a:endPar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52040" y="2276475"/>
            <a:ext cx="7597775" cy="275653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12085" y="2420620"/>
            <a:ext cx="7001510" cy="2553335"/>
          </a:xfrm>
          <a:prstGeom prst="rect">
            <a:avLst/>
          </a:prstGeom>
          <a:noFill/>
        </p:spPr>
        <p:txBody>
          <a:bodyPr wrap="square" rtlCol="0" anchor="t">
            <a:spAutoFit/>
          </a:bodyPr>
          <a:lstStyle/>
          <a:p>
            <a:pPr indent="812800" fontAlgn="auto">
              <a:lnSpc>
                <a:spcPct val="100000"/>
              </a:lnSpc>
              <a:extLst>
                <a:ext uri="{35155182-B16C-46BC-9424-99874614C6A1}">
                  <wpsdc:indentchars xmlns:wpsdc="http://www.wps.cn/officeDocument/2017/drawingmlCustomData" val="200" checksum="3877492575"/>
                </a:ext>
              </a:extLst>
            </a:pPr>
            <a:r>
              <a:rPr lang="zh-CN" altLang="en-US" sz="3200" kern="0">
                <a:solidFill>
                  <a:schemeClr val="bg1"/>
                </a:solidFill>
                <a:latin typeface="微软雅黑" panose="020B0503020204020204" charset="-122"/>
                <a:ea typeface="微软雅黑" panose="020B0503020204020204" charset="-122"/>
                <a:cs typeface="微软雅黑" panose="020B0503020204020204" charset="-122"/>
              </a:rPr>
              <a:t>慧农公司组建光明村智慧大棚建设项目团队，需要到现场了解大棚基本情况、作物种植情况及农户具体需要，并编写智慧物联网大棚改造实施方案。</a:t>
            </a:r>
            <a:endParaRPr lang="zh-CN" altLang="en-US" sz="32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87550"/>
            <a:ext cx="10140315" cy="143573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202815"/>
            <a:ext cx="9389110" cy="1014730"/>
          </a:xfrm>
          <a:prstGeom prst="rect">
            <a:avLst/>
          </a:prstGeom>
          <a:noFill/>
        </p:spPr>
        <p:txBody>
          <a:bodyPr wrap="square" rtlCol="0" anchor="t">
            <a:spAutoFit/>
          </a:bodyPr>
          <a:lstStyle/>
          <a:p>
            <a:pPr indent="508000" fontAlgn="auto">
              <a:lnSpc>
                <a:spcPct val="100000"/>
              </a:lnSpc>
              <a:extLst>
                <a:ext uri="{35155182-B16C-46BC-9424-99874614C6A1}">
                  <wpsdc:indentchars xmlns:wpsdc="http://www.wps.cn/officeDocument/2017/drawingmlCustomData" val="200" checksum="282533468"/>
                </a:ext>
              </a:extLst>
            </a:pPr>
            <a:r>
              <a:rPr lang="zh-CN" altLang="en-US" sz="2000" kern="0">
                <a:solidFill>
                  <a:schemeClr val="bg1"/>
                </a:solidFill>
                <a:latin typeface="微软雅黑" panose="020B0503020204020204" charset="-122"/>
                <a:ea typeface="微软雅黑" panose="020B0503020204020204" charset="-122"/>
                <a:cs typeface="微软雅黑" panose="020B0503020204020204" charset="-122"/>
              </a:rPr>
              <a:t>要完成规划的设计，首先需要了解现有人工大棚的基本情况、客户的具体需求，根据客户需求结合公司产品，设计出符合客户需求的改造方案。任务路线如图 9-3-2 所示。</a:t>
            </a:r>
            <a:endParaRPr lang="zh-CN" altLang="en-US" sz="20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pic>
        <p:nvPicPr>
          <p:cNvPr id="2" name="图片 1" descr="3"/>
          <p:cNvPicPr>
            <a:picLocks noChangeAspect="1"/>
          </p:cNvPicPr>
          <p:nvPr/>
        </p:nvPicPr>
        <p:blipFill>
          <a:blip r:embed="rId1"/>
          <a:stretch>
            <a:fillRect/>
          </a:stretch>
        </p:blipFill>
        <p:spPr>
          <a:xfrm>
            <a:off x="1892300" y="4004945"/>
            <a:ext cx="8415655" cy="148971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839470" y="1196975"/>
            <a:ext cx="4359910" cy="521970"/>
          </a:xfrm>
          <a:prstGeom prst="rect">
            <a:avLst/>
          </a:prstGeom>
          <a:noFill/>
        </p:spPr>
        <p:txBody>
          <a:bodyPr wrap="square" rtlCol="0">
            <a:spAutoFit/>
          </a:bodyPr>
          <a:lstStyle/>
          <a:p>
            <a:r>
              <a:rPr sz="2800" kern="0" spc="3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mn-ea"/>
              </a:rPr>
              <a:t>1. 智慧农业</a:t>
            </a:r>
            <a:endParaRPr sz="2800" kern="0" spc="3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mn-ea"/>
            </a:endParaRPr>
          </a:p>
        </p:txBody>
      </p:sp>
      <p:sp>
        <p:nvSpPr>
          <p:cNvPr id="12" name="文本框 11"/>
          <p:cNvSpPr txBox="1"/>
          <p:nvPr/>
        </p:nvSpPr>
        <p:spPr>
          <a:xfrm>
            <a:off x="840105" y="1903095"/>
            <a:ext cx="10880090" cy="1630045"/>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val="200" checksum="282533468"/>
                </a:ext>
              </a:extLst>
            </a:pPr>
            <a:r>
              <a:rPr lang="zh-CN" altLang="en-US" sz="2000"/>
              <a:t>智慧农业是物联网技术在现代农业生产中的典型运用。它是指通过部署在农业生产现场的各种传感器对作物生长温度、湿度、光照、CO2 浓度及作用生长态势等信息的采集，经由无线信号收发模块传输数据，实现对农业生产环境的智能感知、智能预警、智能决策、智能分析和智能控制，为农业生产提供精准化种植、可视化管理、智能化决策，实现物业生产的集约化、智能化、高效性。</a:t>
            </a:r>
            <a:endParaRPr lang="zh-CN" altLang="en-US" sz="2000"/>
          </a:p>
        </p:txBody>
      </p:sp>
      <p:grpSp>
        <p:nvGrpSpPr>
          <p:cNvPr id="32" name="组合 31"/>
          <p:cNvGrpSpPr/>
          <p:nvPr/>
        </p:nvGrpSpPr>
        <p:grpSpPr>
          <a:xfrm>
            <a:off x="0" y="-2730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sp>
        <p:nvSpPr>
          <p:cNvPr id="2" name="文本框 1"/>
          <p:cNvSpPr txBox="1"/>
          <p:nvPr/>
        </p:nvSpPr>
        <p:spPr>
          <a:xfrm>
            <a:off x="768350" y="3933190"/>
            <a:ext cx="9323070" cy="521970"/>
          </a:xfrm>
          <a:prstGeom prst="rect">
            <a:avLst/>
          </a:prstGeom>
          <a:noFill/>
        </p:spPr>
        <p:txBody>
          <a:bodyPr wrap="square" rtlCol="0">
            <a:spAutoFit/>
          </a:bodyPr>
          <a:p>
            <a:r>
              <a:rPr lang="zh-CN" altLang="en-US" sz="2800">
                <a:latin typeface="+mn-ea"/>
                <a:cs typeface="+mn-ea"/>
              </a:rPr>
              <a:t>2. 智慧农业系统的组成</a:t>
            </a:r>
            <a:endParaRPr lang="zh-CN" altLang="en-US" sz="2800">
              <a:latin typeface="+mn-ea"/>
              <a:cs typeface="+mn-ea"/>
            </a:endParaRPr>
          </a:p>
        </p:txBody>
      </p:sp>
      <p:sp>
        <p:nvSpPr>
          <p:cNvPr id="3" name="文本框 2"/>
          <p:cNvSpPr txBox="1"/>
          <p:nvPr/>
        </p:nvSpPr>
        <p:spPr>
          <a:xfrm>
            <a:off x="1007745" y="4653280"/>
            <a:ext cx="10981055" cy="1322070"/>
          </a:xfrm>
          <a:prstGeom prst="rect">
            <a:avLst/>
          </a:prstGeom>
          <a:noFill/>
        </p:spPr>
        <p:txBody>
          <a:bodyPr wrap="square" rtlCol="0">
            <a:spAutoFit/>
          </a:bodyPr>
          <a:p>
            <a:r>
              <a:rPr lang="en-US" altLang="zh-CN" sz="2000"/>
              <a:t>        </a:t>
            </a:r>
            <a:r>
              <a:rPr lang="zh-CN" altLang="en-US" sz="2000"/>
              <a:t>智慧农业系统从架构上来讲，一般由感知平台、信息传输平台、管理应用平台三大部分构成，其中感知平台主要包括各种传感设备和数据采集设备，信息传输平台主要包括有线、无线网络交换设备，管理应用平台主要包括对农业生产数据进行收集、分析、决策的信息化管理平台，如温控系统、监控系统、专家系统等，如图 9-3-3 所示。</a:t>
            </a:r>
            <a:endParaRPr lang="zh-CN" altLang="en-US" sz="20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88" cy="725"/>
            </a:xfrm>
            <a:prstGeom prst="rect">
              <a:avLst/>
            </a:prstGeom>
            <a:noFill/>
          </p:spPr>
          <p:txBody>
            <a:bodyPr wrap="none" rtlCol="0" anchor="t">
              <a:spAutoFit/>
            </a:bodyPr>
            <a:lstStyle/>
            <a:p>
              <a:endParaRPr lang="zh-CN" altLang="en-US" sz="2400" b="1">
                <a:solidFill>
                  <a:srgbClr val="FFFF00"/>
                </a:solidFill>
                <a:sym typeface="+mn-ea"/>
              </a:endParaRPr>
            </a:p>
          </p:txBody>
        </p:sp>
      </p:grpSp>
      <p:pic>
        <p:nvPicPr>
          <p:cNvPr id="7" name="图片 6" descr="4"/>
          <p:cNvPicPr>
            <a:picLocks noChangeAspect="1"/>
          </p:cNvPicPr>
          <p:nvPr/>
        </p:nvPicPr>
        <p:blipFill>
          <a:blip r:embed="rId1"/>
          <a:stretch>
            <a:fillRect/>
          </a:stretch>
        </p:blipFill>
        <p:spPr>
          <a:xfrm>
            <a:off x="1570990" y="1268730"/>
            <a:ext cx="9049385" cy="5307965"/>
          </a:xfrm>
          <a:prstGeom prst="rect">
            <a:avLst/>
          </a:prstGeom>
        </p:spPr>
      </p:pic>
    </p:spTree>
  </p:cSld>
  <p:clrMapOvr>
    <a:masterClrMapping/>
  </p:clrMapOvr>
</p:sld>
</file>

<file path=ppt/tags/tag1.xml><?xml version="1.0" encoding="utf-8"?>
<p:tagLst xmlns:p="http://schemas.openxmlformats.org/presentationml/2006/main">
  <p:tag name="KSO_WM_UNIT_PLACING_PICTURE_USER_VIEWPORT" val="{&quot;height&quot;:10560,&quot;width&quot;:1584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4735</Words>
  <Application>WPS 演示</Application>
  <PresentationFormat>宽屏</PresentationFormat>
  <Paragraphs>344</Paragraphs>
  <Slides>43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43</vt:i4>
      </vt:variant>
    </vt:vector>
  </HeadingPairs>
  <TitlesOfParts>
    <vt:vector size="56" baseType="lpstr">
      <vt:lpstr>Arial</vt:lpstr>
      <vt:lpstr>宋体</vt:lpstr>
      <vt:lpstr>Wingdings</vt:lpstr>
      <vt:lpstr>思源黑体 CN Bold</vt:lpstr>
      <vt:lpstr>黑体</vt:lpstr>
      <vt:lpstr>等线</vt:lpstr>
      <vt:lpstr>微软雅黑</vt:lpstr>
      <vt:lpstr>思源黑体 CN Normal</vt:lpstr>
      <vt:lpstr>方正粗黑宋简体</vt:lpstr>
      <vt:lpstr>Calibri</vt:lpstr>
      <vt:lpstr>Noto Sans S Chinese Medium</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zj</cp:lastModifiedBy>
  <cp:revision>201</cp:revision>
  <dcterms:created xsi:type="dcterms:W3CDTF">2021-03-27T05:45:00Z</dcterms:created>
  <dcterms:modified xsi:type="dcterms:W3CDTF">2022-04-13T02:32:39Z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KSOTemplateUUID">
    <vt:lpwstr>v1.0_mb_O0aFCpq1V6Ik9vD/oznfGg==</vt:lpwstr>
  </property>
  <property fmtid="{D5CDD505-2E9C-101B-9397-08002B2CF9AE}" pid="4" name="ICV">
    <vt:lpwstr>5C2226B56CB54E018E53DB5E3AEFFE22</vt:lpwstr>
  </property>
</Properties>
</file>