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75" r:id="rId3"/>
    <p:sldId id="259" r:id="rId4"/>
    <p:sldId id="327" r:id="rId5"/>
    <p:sldId id="256" r:id="rId6"/>
    <p:sldId id="277" r:id="rId7"/>
    <p:sldId id="278" r:id="rId8"/>
    <p:sldId id="279" r:id="rId10"/>
    <p:sldId id="258" r:id="rId11"/>
    <p:sldId id="294" r:id="rId12"/>
    <p:sldId id="295" r:id="rId13"/>
    <p:sldId id="296" r:id="rId14"/>
    <p:sldId id="298" r:id="rId15"/>
    <p:sldId id="299" r:id="rId16"/>
    <p:sldId id="300" r:id="rId17"/>
    <p:sldId id="301" r:id="rId18"/>
    <p:sldId id="302" r:id="rId19"/>
    <p:sldId id="342" r:id="rId20"/>
    <p:sldId id="343" r:id="rId21"/>
    <p:sldId id="344" r:id="rId22"/>
    <p:sldId id="345" r:id="rId23"/>
    <p:sldId id="348" r:id="rId24"/>
    <p:sldId id="346" r:id="rId25"/>
    <p:sldId id="347" r:id="rId26"/>
    <p:sldId id="354" r:id="rId27"/>
    <p:sldId id="355" r:id="rId28"/>
    <p:sldId id="356" r:id="rId29"/>
    <p:sldId id="357" r:id="rId30"/>
    <p:sldId id="358" r:id="rId31"/>
    <p:sldId id="359" r:id="rId32"/>
    <p:sldId id="360" r:id="rId33"/>
    <p:sldId id="361" r:id="rId34"/>
    <p:sldId id="362" r:id="rId35"/>
    <p:sldId id="351" r:id="rId36"/>
    <p:sldId id="352" r:id="rId37"/>
    <p:sldId id="353" r:id="rId38"/>
    <p:sldId id="262"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00"/>
    <a:srgbClr val="5B7A79"/>
    <a:srgbClr val="A2B9B5"/>
    <a:srgbClr val="83A29D"/>
    <a:srgbClr val="22B2B0"/>
    <a:srgbClr val="FFCB3F"/>
    <a:srgbClr val="FFC71D"/>
    <a:srgbClr val="F76851"/>
    <a:srgbClr val="E4EB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howGuides="1">
      <p:cViewPr>
        <p:scale>
          <a:sx n="50" d="100"/>
          <a:sy n="50" d="100"/>
        </p:scale>
        <p:origin x="1244" y="400"/>
      </p:cViewPr>
      <p:guideLst>
        <p:guide orient="horz" pos="1552"/>
        <p:guide pos="482"/>
        <p:guide pos="6856"/>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12065" y="-2540"/>
            <a:ext cx="12215495" cy="6860540"/>
          </a:xfrm>
          <a:prstGeom prst="rect">
            <a:avLst/>
          </a:prstGeom>
          <a:solidFill>
            <a:srgbClr val="9BC3E6">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9695815" y="6308725"/>
            <a:ext cx="2230755" cy="355600"/>
          </a:xfrm>
          <a:prstGeom prst="rect">
            <a:avLst/>
          </a:prstGeom>
        </p:spPr>
      </p:pic>
      <p:sp>
        <p:nvSpPr>
          <p:cNvPr id="17" name="矩形 16"/>
          <p:cNvSpPr/>
          <p:nvPr/>
        </p:nvSpPr>
        <p:spPr>
          <a:xfrm>
            <a:off x="4598670" y="1628775"/>
            <a:ext cx="7593330" cy="23139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4598670" y="3940810"/>
            <a:ext cx="5664835" cy="732155"/>
            <a:chOff x="9104" y="6442"/>
            <a:chExt cx="8921" cy="1153"/>
          </a:xfrm>
        </p:grpSpPr>
        <p:sp>
          <p:nvSpPr>
            <p:cNvPr id="24" name="矩形 23"/>
            <p:cNvSpPr/>
            <p:nvPr/>
          </p:nvSpPr>
          <p:spPr>
            <a:xfrm>
              <a:off x="9104" y="6442"/>
              <a:ext cx="8561" cy="1153"/>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文本框 5"/>
            <p:cNvSpPr txBox="1"/>
            <p:nvPr/>
          </p:nvSpPr>
          <p:spPr>
            <a:xfrm>
              <a:off x="9314" y="6482"/>
              <a:ext cx="3717" cy="1113"/>
            </a:xfrm>
            <a:prstGeom prst="rect">
              <a:avLst/>
            </a:prstGeom>
            <a:noFill/>
          </p:spPr>
          <p:txBody>
            <a:bodyPr wrap="square" rtlCol="0">
              <a:spAutoFit/>
            </a:bodyPr>
            <a:lstStyle/>
            <a:p>
              <a:r>
                <a:rPr lang="zh-CN" altLang="en-US" sz="4000" b="1">
                  <a:solidFill>
                    <a:schemeClr val="bg1"/>
                  </a:solidFill>
                  <a:latin typeface="思源黑体 CN Bold" panose="020B0800000000000000" charset="-122"/>
                  <a:ea typeface="思源黑体 CN Bold" panose="020B0800000000000000" charset="-122"/>
                  <a:cs typeface="思源黑体 CN Bold" panose="020B0800000000000000" charset="-122"/>
                </a:rPr>
                <a:t>专题</a:t>
              </a:r>
              <a:r>
                <a:rPr lang="en-US" altLang="zh-CN" sz="4000" b="1">
                  <a:solidFill>
                    <a:schemeClr val="bg1"/>
                  </a:solidFill>
                  <a:latin typeface="思源黑体 CN Bold" panose="020B0800000000000000" charset="-122"/>
                  <a:ea typeface="思源黑体 CN Bold" panose="020B0800000000000000" charset="-122"/>
                  <a:cs typeface="思源黑体 CN Bold" panose="020B0800000000000000" charset="-122"/>
                </a:rPr>
                <a:t>10</a:t>
              </a:r>
              <a:endParaRPr lang="en-US" altLang="zh-CN" sz="4000" b="1">
                <a:solidFill>
                  <a:schemeClr val="bg1"/>
                </a:solidFill>
                <a:latin typeface="思源黑体 CN Bold" panose="020B0800000000000000" charset="-122"/>
                <a:ea typeface="思源黑体 CN Bold" panose="020B0800000000000000" charset="-122"/>
                <a:cs typeface="思源黑体 CN Bold" panose="020B0800000000000000" charset="-122"/>
              </a:endParaRPr>
            </a:p>
          </p:txBody>
        </p:sp>
        <p:sp>
          <p:nvSpPr>
            <p:cNvPr id="12" name="文本框 11"/>
            <p:cNvSpPr txBox="1"/>
            <p:nvPr/>
          </p:nvSpPr>
          <p:spPr>
            <a:xfrm>
              <a:off x="11575" y="6562"/>
              <a:ext cx="6450" cy="919"/>
            </a:xfrm>
            <a:prstGeom prst="rect">
              <a:avLst/>
            </a:prstGeom>
            <a:noFill/>
          </p:spPr>
          <p:txBody>
            <a:bodyPr wrap="square" rtlCol="0">
              <a:spAutoFit/>
            </a:bodyPr>
            <a:lstStyle/>
            <a:p>
              <a:r>
                <a:rPr lang="zh-CN" altLang="en-US" sz="3200" b="1">
                  <a:solidFill>
                    <a:srgbClr val="FFD966"/>
                  </a:solidFill>
                  <a:latin typeface="思源黑体 CN Bold" panose="020B0800000000000000" charset="-122"/>
                  <a:ea typeface="思源黑体 CN Bold" panose="020B0800000000000000" charset="-122"/>
                  <a:cs typeface="思源黑体 CN Bold" panose="020B0800000000000000" charset="-122"/>
                </a:rPr>
                <a:t>　业务信息安全保护</a:t>
              </a:r>
              <a:endParaRPr lang="zh-CN" altLang="en-US" sz="3200" b="1">
                <a:solidFill>
                  <a:srgbClr val="FFD966"/>
                </a:solidFill>
                <a:latin typeface="思源黑体 CN Bold" panose="020B0800000000000000" charset="-122"/>
                <a:ea typeface="思源黑体 CN Bold" panose="020B0800000000000000" charset="-122"/>
                <a:cs typeface="思源黑体 CN Bold" panose="020B0800000000000000" charset="-122"/>
              </a:endParaRPr>
            </a:p>
          </p:txBody>
        </p:sp>
        <p:sp>
          <p:nvSpPr>
            <p:cNvPr id="14" name="矩形 13"/>
            <p:cNvSpPr/>
            <p:nvPr/>
          </p:nvSpPr>
          <p:spPr>
            <a:xfrm>
              <a:off x="12142" y="6562"/>
              <a:ext cx="120" cy="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4599305" y="1556385"/>
            <a:ext cx="7592060" cy="82550"/>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831705" y="1436370"/>
            <a:ext cx="2360295" cy="11811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597400" y="1894205"/>
            <a:ext cx="7555230" cy="1506855"/>
          </a:xfrm>
          <a:prstGeom prst="rect">
            <a:avLst/>
          </a:prstGeom>
          <a:noFill/>
        </p:spPr>
        <p:txBody>
          <a:bodyPr wrap="square" rtlCol="0">
            <a:spAutoFit/>
          </a:bodyPr>
          <a:lstStyle/>
          <a:p>
            <a:pPr algn="dist"/>
            <a:r>
              <a:rPr lang="zh-CN" altLang="en-US" sz="9200" b="1">
                <a:solidFill>
                  <a:schemeClr val="bg1"/>
                </a:solidFill>
                <a:effectLst>
                  <a:outerShdw blurRad="38100" dist="38100" dir="2700000" algn="tl">
                    <a:srgbClr val="000000">
                      <a:alpha val="43137"/>
                    </a:srgbClr>
                  </a:outerShdw>
                </a:effectLst>
                <a:latin typeface="思源黑体 CN Bold" panose="020B0800000000000000" charset="-122"/>
                <a:ea typeface="思源黑体 CN Bold" panose="020B0800000000000000" charset="-122"/>
              </a:rPr>
              <a:t>信息安全</a:t>
            </a:r>
            <a:r>
              <a:rPr lang="zh-CN" altLang="en-US" sz="9200" b="1">
                <a:solidFill>
                  <a:schemeClr val="bg1"/>
                </a:solidFill>
                <a:effectLst>
                  <a:outerShdw blurRad="38100" dist="38100" dir="2700000" algn="tl">
                    <a:srgbClr val="000000">
                      <a:alpha val="43137"/>
                    </a:srgbClr>
                  </a:outerShdw>
                </a:effectLst>
                <a:latin typeface="思源黑体 CN Bold" panose="020B0800000000000000" charset="-122"/>
                <a:ea typeface="思源黑体 CN Bold" panose="020B0800000000000000" charset="-122"/>
              </a:rPr>
              <a:t>保护</a:t>
            </a:r>
            <a:endParaRPr lang="zh-CN" altLang="en-US" sz="9200" b="1">
              <a:solidFill>
                <a:schemeClr val="bg1"/>
              </a:solidFill>
              <a:effectLst>
                <a:outerShdw blurRad="38100" dist="38100" dir="2700000" algn="tl">
                  <a:srgbClr val="000000">
                    <a:alpha val="43137"/>
                  </a:srgbClr>
                </a:outerShdw>
              </a:effectLst>
              <a:latin typeface="思源黑体 CN Bold" panose="020B0800000000000000" charset="-122"/>
              <a:ea typeface="思源黑体 CN Bold" panose="020B0800000000000000" charset="-122"/>
            </a:endParaRPr>
          </a:p>
        </p:txBody>
      </p:sp>
      <p:grpSp>
        <p:nvGrpSpPr>
          <p:cNvPr id="23" name="组合 22"/>
          <p:cNvGrpSpPr/>
          <p:nvPr/>
        </p:nvGrpSpPr>
        <p:grpSpPr>
          <a:xfrm>
            <a:off x="5659755" y="2311400"/>
            <a:ext cx="6531610" cy="1627505"/>
            <a:chOff x="8913" y="3414"/>
            <a:chExt cx="10286" cy="2563"/>
          </a:xfrm>
        </p:grpSpPr>
        <p:cxnSp>
          <p:nvCxnSpPr>
            <p:cNvPr id="18" name="直接连接符 17"/>
            <p:cNvCxnSpPr/>
            <p:nvPr/>
          </p:nvCxnSpPr>
          <p:spPr>
            <a:xfrm flipH="1">
              <a:off x="17973" y="3414"/>
              <a:ext cx="1226"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7970" y="3420"/>
              <a:ext cx="0" cy="171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8913" y="5130"/>
              <a:ext cx="9060"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24" y="5130"/>
              <a:ext cx="0" cy="847"/>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4209415" y="1638935"/>
            <a:ext cx="392430" cy="3039110"/>
            <a:chOff x="8550" y="2581"/>
            <a:chExt cx="618" cy="4786"/>
          </a:xfrm>
        </p:grpSpPr>
        <p:sp>
          <p:nvSpPr>
            <p:cNvPr id="9" name="矩形 8"/>
            <p:cNvSpPr/>
            <p:nvPr/>
          </p:nvSpPr>
          <p:spPr>
            <a:xfrm>
              <a:off x="8550" y="2581"/>
              <a:ext cx="618" cy="3628"/>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551" y="6209"/>
              <a:ext cx="611" cy="115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191770" y="189230"/>
            <a:ext cx="7949565" cy="598170"/>
            <a:chOff x="302" y="298"/>
            <a:chExt cx="12519" cy="942"/>
          </a:xfrm>
        </p:grpSpPr>
        <p:sp>
          <p:nvSpPr>
            <p:cNvPr id="4" name="稻壳儿原创设计师【幻雨工作室】_2"/>
            <p:cNvSpPr txBox="1"/>
            <p:nvPr/>
          </p:nvSpPr>
          <p:spPr>
            <a:xfrm>
              <a:off x="1323" y="480"/>
              <a:ext cx="11499" cy="5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38" name="图片 37"/>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302" y="298"/>
              <a:ext cx="943" cy="943"/>
            </a:xfrm>
            <a:prstGeom prst="rect">
              <a:avLst/>
            </a:prstGeom>
          </p:spPr>
        </p:pic>
      </p:grpSp>
      <p:sp>
        <p:nvSpPr>
          <p:cNvPr id="42" name="椭圆 41"/>
          <p:cNvSpPr/>
          <p:nvPr/>
        </p:nvSpPr>
        <p:spPr>
          <a:xfrm>
            <a:off x="2783840" y="4220845"/>
            <a:ext cx="640715" cy="640715"/>
          </a:xfrm>
          <a:prstGeom prst="ellipse">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7" name="椭圆 46"/>
          <p:cNvSpPr/>
          <p:nvPr/>
        </p:nvSpPr>
        <p:spPr>
          <a:xfrm>
            <a:off x="1344295" y="1341120"/>
            <a:ext cx="1038225" cy="1038225"/>
          </a:xfrm>
          <a:prstGeom prst="ellipse">
            <a:avLst/>
          </a:prstGeom>
          <a:solidFill>
            <a:srgbClr val="A2B9B5">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3" name="任意多边形 42"/>
          <p:cNvSpPr/>
          <p:nvPr/>
        </p:nvSpPr>
        <p:spPr>
          <a:xfrm>
            <a:off x="0" y="2132965"/>
            <a:ext cx="3016885" cy="476948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51" h="7511">
                <a:moveTo>
                  <a:pt x="996" y="0"/>
                </a:moveTo>
                <a:cubicBezTo>
                  <a:pt x="3070" y="0"/>
                  <a:pt x="4751" y="1681"/>
                  <a:pt x="4751" y="3756"/>
                </a:cubicBezTo>
                <a:cubicBezTo>
                  <a:pt x="4751" y="5830"/>
                  <a:pt x="3070" y="7511"/>
                  <a:pt x="996" y="7511"/>
                </a:cubicBezTo>
                <a:cubicBezTo>
                  <a:pt x="656" y="7511"/>
                  <a:pt x="326" y="7466"/>
                  <a:pt x="13" y="7381"/>
                </a:cubicBezTo>
                <a:lnTo>
                  <a:pt x="0" y="7377"/>
                </a:lnTo>
                <a:lnTo>
                  <a:pt x="0" y="134"/>
                </a:lnTo>
                <a:lnTo>
                  <a:pt x="13" y="130"/>
                </a:lnTo>
                <a:cubicBezTo>
                  <a:pt x="326" y="45"/>
                  <a:pt x="656" y="0"/>
                  <a:pt x="996"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908" tIns="60954" rIns="121908" bIns="60954" rtlCol="0" anchor="ctr">
            <a:noAutofit/>
          </a:bodyP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200" fill="hold"/>
                                        <p:tgtEl>
                                          <p:spTgt spid="47"/>
                                        </p:tgtEl>
                                        <p:attrNameLst>
                                          <p:attrName>ppt_w</p:attrName>
                                        </p:attrNameLst>
                                      </p:cBhvr>
                                      <p:tavLst>
                                        <p:tav tm="0">
                                          <p:val>
                                            <p:fltVal val="0"/>
                                          </p:val>
                                        </p:tav>
                                        <p:tav tm="100000">
                                          <p:val>
                                            <p:strVal val="#ppt_w"/>
                                          </p:val>
                                        </p:tav>
                                      </p:tavLst>
                                    </p:anim>
                                    <p:anim calcmode="lin" valueType="num">
                                      <p:cBhvr>
                                        <p:cTn id="14" dur="200" fill="hold"/>
                                        <p:tgtEl>
                                          <p:spTgt spid="47"/>
                                        </p:tgtEl>
                                        <p:attrNameLst>
                                          <p:attrName>ppt_h</p:attrName>
                                        </p:attrNameLst>
                                      </p:cBhvr>
                                      <p:tavLst>
                                        <p:tav tm="0">
                                          <p:val>
                                            <p:fltVal val="0"/>
                                          </p:val>
                                        </p:tav>
                                        <p:tav tm="100000">
                                          <p:val>
                                            <p:strVal val="#ppt_h"/>
                                          </p:val>
                                        </p:tav>
                                      </p:tavLst>
                                    </p:anim>
                                    <p:animEffect transition="in" filter="fade">
                                      <p:cBhvr>
                                        <p:cTn id="15" dur="200"/>
                                        <p:tgtEl>
                                          <p:spTgt spid="47"/>
                                        </p:tgtEl>
                                      </p:cBhvr>
                                    </p:animEffect>
                                  </p:childTnLst>
                                </p:cTn>
                              </p:par>
                            </p:childTnLst>
                          </p:cTn>
                        </p:par>
                        <p:par>
                          <p:cTn id="16" fill="hold">
                            <p:stCondLst>
                              <p:cond delay="1500"/>
                            </p:stCondLst>
                            <p:childTnLst>
                              <p:par>
                                <p:cTn id="17" presetID="6" presetClass="emph" presetSubtype="0" decel="42000" autoRev="1" fill="hold" grpId="1" nodeType="afterEffect">
                                  <p:stCondLst>
                                    <p:cond delay="0"/>
                                  </p:stCondLst>
                                  <p:childTnLst>
                                    <p:animScale>
                                      <p:cBhvr>
                                        <p:cTn id="18" dur="150" fill="hold"/>
                                        <p:tgtEl>
                                          <p:spTgt spid="47"/>
                                        </p:tgtEl>
                                      </p:cBhvr>
                                      <p:by x="130000" y="130000"/>
                                    </p:animScale>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200" fill="hold"/>
                                        <p:tgtEl>
                                          <p:spTgt spid="42"/>
                                        </p:tgtEl>
                                        <p:attrNameLst>
                                          <p:attrName>ppt_w</p:attrName>
                                        </p:attrNameLst>
                                      </p:cBhvr>
                                      <p:tavLst>
                                        <p:tav tm="0">
                                          <p:val>
                                            <p:fltVal val="0"/>
                                          </p:val>
                                        </p:tav>
                                        <p:tav tm="100000">
                                          <p:val>
                                            <p:strVal val="#ppt_w"/>
                                          </p:val>
                                        </p:tav>
                                      </p:tavLst>
                                    </p:anim>
                                    <p:anim calcmode="lin" valueType="num">
                                      <p:cBhvr>
                                        <p:cTn id="23" dur="200" fill="hold"/>
                                        <p:tgtEl>
                                          <p:spTgt spid="42"/>
                                        </p:tgtEl>
                                        <p:attrNameLst>
                                          <p:attrName>ppt_h</p:attrName>
                                        </p:attrNameLst>
                                      </p:cBhvr>
                                      <p:tavLst>
                                        <p:tav tm="0">
                                          <p:val>
                                            <p:fltVal val="0"/>
                                          </p:val>
                                        </p:tav>
                                        <p:tav tm="100000">
                                          <p:val>
                                            <p:strVal val="#ppt_h"/>
                                          </p:val>
                                        </p:tav>
                                      </p:tavLst>
                                    </p:anim>
                                    <p:animEffect transition="in" filter="fade">
                                      <p:cBhvr>
                                        <p:cTn id="24" dur="200"/>
                                        <p:tgtEl>
                                          <p:spTgt spid="42"/>
                                        </p:tgtEl>
                                      </p:cBhvr>
                                    </p:animEffect>
                                  </p:childTnLst>
                                </p:cTn>
                              </p:par>
                            </p:childTnLst>
                          </p:cTn>
                        </p:par>
                        <p:par>
                          <p:cTn id="25" fill="hold">
                            <p:stCondLst>
                              <p:cond delay="2500"/>
                            </p:stCondLst>
                            <p:childTnLst>
                              <p:par>
                                <p:cTn id="26" presetID="6" presetClass="emph" presetSubtype="0" decel="42000" autoRev="1" fill="hold" grpId="1" nodeType="afterEffect">
                                  <p:stCondLst>
                                    <p:cond delay="0"/>
                                  </p:stCondLst>
                                  <p:childTnLst>
                                    <p:animScale>
                                      <p:cBhvr>
                                        <p:cTn id="27" dur="150" fill="hold"/>
                                        <p:tgtEl>
                                          <p:spTgt spid="42"/>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bldLvl="0" animBg="1"/>
      <p:bldP spid="47" grpId="0" bldLvl="0" animBg="1"/>
      <p:bldP spid="47" grpId="1" bldLvl="0" animBg="1"/>
      <p:bldP spid="4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616710"/>
            <a:ext cx="10140315" cy="216535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306830" y="1917065"/>
            <a:ext cx="9797415" cy="1383665"/>
          </a:xfrm>
          <a:prstGeom prst="rect">
            <a:avLst/>
          </a:prstGeom>
          <a:noFill/>
        </p:spPr>
        <p:txBody>
          <a:bodyPr wrap="square" rtlCol="0" anchor="t">
            <a:spAutoFit/>
          </a:bodyPr>
          <a:lstStyle/>
          <a:p>
            <a:pPr indent="711200" fontAlgn="auto">
              <a:lnSpc>
                <a:spcPct val="100000"/>
              </a:lnSpc>
              <a:extLst>
                <a:ext uri="{35155182-B16C-46BC-9424-99874614C6A1}">
                  <wpsdc:indentchars xmlns:wpsdc="http://www.wps.cn/officeDocument/2017/drawingmlCustomData" val="200" checksum="3773799597"/>
                </a:ext>
              </a:extLst>
            </a:pPr>
            <a:r>
              <a:rPr lang="zh-CN" altLang="en-US" sz="2800" kern="0">
                <a:solidFill>
                  <a:schemeClr val="bg1"/>
                </a:solidFill>
                <a:latin typeface="微软雅黑" panose="020B0503020204020204" charset="-122"/>
                <a:ea typeface="微软雅黑" panose="020B0503020204020204" charset="-122"/>
                <a:cs typeface="微软雅黑" panose="020B0503020204020204" charset="-122"/>
              </a:rPr>
              <a:t>保护个人信息，首先是养成良好的网络安全意识；然后通过如安全使用浏览器、修改APP 权限、妥善处理个人信息等技术手段进行相应的防护。任务路线如图 10-1-2 所示。</a:t>
            </a:r>
            <a:endParaRPr lang="zh-CN" altLang="en-US" sz="28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698" cy="725"/>
            </a:xfrm>
            <a:prstGeom prst="rect">
              <a:avLst/>
            </a:prstGeom>
            <a:noFill/>
          </p:spPr>
          <p:txBody>
            <a:bodyPr wrap="none" rtlCol="0" anchor="t">
              <a:spAutoFit/>
            </a:bodyPr>
            <a:lstStyle/>
            <a:p>
              <a:pPr algn="l"/>
              <a:r>
                <a:rPr lang="zh-CN" altLang="en-US" sz="2400" b="1">
                  <a:solidFill>
                    <a:srgbClr val="FFFF00"/>
                  </a:solidFill>
                  <a:sym typeface="+mn-ea"/>
                </a:rPr>
                <a:t>任务1   </a:t>
              </a:r>
              <a:r>
                <a:rPr lang="zh-CN" altLang="en-US" sz="2400" b="1">
                  <a:solidFill>
                    <a:srgbClr val="FFFF00"/>
                  </a:solidFill>
                  <a:sym typeface="+mn-ea"/>
                </a:rPr>
                <a:t>保护个人信息</a:t>
              </a:r>
              <a:endParaRPr lang="zh-CN" altLang="en-US" sz="2400" b="1">
                <a:solidFill>
                  <a:srgbClr val="FFFF00"/>
                </a:solidFill>
                <a:sym typeface="+mn-ea"/>
              </a:endParaRPr>
            </a:p>
          </p:txBody>
        </p:sp>
      </p:grpSp>
      <p:pic>
        <p:nvPicPr>
          <p:cNvPr id="2" name="图片 1" descr="QQ截图20220412161318"/>
          <p:cNvPicPr>
            <a:picLocks noChangeAspect="1"/>
          </p:cNvPicPr>
          <p:nvPr/>
        </p:nvPicPr>
        <p:blipFill>
          <a:blip r:embed="rId1"/>
          <a:stretch>
            <a:fillRect/>
          </a:stretch>
        </p:blipFill>
        <p:spPr>
          <a:xfrm>
            <a:off x="1848485" y="4148455"/>
            <a:ext cx="9009380" cy="193484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29895" y="916305"/>
            <a:ext cx="4359910" cy="460375"/>
          </a:xfrm>
          <a:prstGeom prst="rect">
            <a:avLst/>
          </a:prstGeom>
          <a:noFill/>
        </p:spPr>
        <p:txBody>
          <a:bodyPr wrap="square" rtlCol="0">
            <a:spAutoFit/>
          </a:bodyPr>
          <a:lstStyle/>
          <a:p>
            <a:r>
              <a:rPr lang="en-US" altLang="zh-CN"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1.</a:t>
            </a:r>
            <a:r>
              <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安全使用浏览器</a:t>
            </a:r>
            <a:endPar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698" cy="725"/>
            </a:xfrm>
            <a:prstGeom prst="rect">
              <a:avLst/>
            </a:prstGeom>
            <a:noFill/>
          </p:spPr>
          <p:txBody>
            <a:bodyPr wrap="none" rtlCol="0" anchor="t">
              <a:spAutoFit/>
            </a:bodyPr>
            <a:lstStyle/>
            <a:p>
              <a:pPr algn="l"/>
              <a:r>
                <a:rPr lang="zh-CN" altLang="en-US" sz="2400" b="1">
                  <a:solidFill>
                    <a:srgbClr val="FFFF00"/>
                  </a:solidFill>
                  <a:sym typeface="+mn-ea"/>
                </a:rPr>
                <a:t>任务1   </a:t>
              </a:r>
              <a:r>
                <a:rPr lang="zh-CN" altLang="en-US" sz="2400" b="1">
                  <a:solidFill>
                    <a:srgbClr val="FFFF00"/>
                  </a:solidFill>
                  <a:sym typeface="+mn-ea"/>
                </a:rPr>
                <a:t>保护个人信息</a:t>
              </a:r>
              <a:endParaRPr lang="zh-CN" altLang="en-US" sz="2400" b="1">
                <a:solidFill>
                  <a:srgbClr val="FFFF00"/>
                </a:solidFill>
                <a:sym typeface="+mn-ea"/>
              </a:endParaRPr>
            </a:p>
          </p:txBody>
        </p:sp>
      </p:grpSp>
      <p:sp>
        <p:nvSpPr>
          <p:cNvPr id="2" name="文本框 1"/>
          <p:cNvSpPr txBox="1"/>
          <p:nvPr/>
        </p:nvSpPr>
        <p:spPr>
          <a:xfrm>
            <a:off x="429895" y="1379855"/>
            <a:ext cx="11340465" cy="3046095"/>
          </a:xfrm>
          <a:prstGeom prst="rect">
            <a:avLst/>
          </a:prstGeom>
          <a:noFill/>
        </p:spPr>
        <p:txBody>
          <a:bodyPr wrap="square" rtlCol="0" anchor="t">
            <a:spAutoFit/>
          </a:bodyPr>
          <a:p>
            <a:r>
              <a:rPr lang="en-US" altLang="zh-CN" sz="2400"/>
              <a:t>       </a:t>
            </a:r>
            <a:r>
              <a:rPr lang="zh-CN" altLang="en-US" sz="2400"/>
              <a:t>上网搜索通常会用到浏览器，这让浏览器成为被别有用心之人恶意攻击的载体，窃取浏览器中保存的缓存信息、篡改首页、种入木马等事件层出不穷。为了让浏览器得以安全使用，可以采用以下方式进行。</a:t>
            </a:r>
            <a:endParaRPr lang="zh-CN" altLang="en-US" sz="2400"/>
          </a:p>
          <a:p>
            <a:r>
              <a:rPr lang="zh-CN" altLang="en-US" sz="2400"/>
              <a:t>（1）设置可信的启动首页</a:t>
            </a:r>
            <a:endParaRPr lang="zh-CN" altLang="en-US" sz="2400"/>
          </a:p>
          <a:p>
            <a:r>
              <a:rPr lang="en-US" altLang="zh-CN" sz="2400"/>
              <a:t>        </a:t>
            </a:r>
            <a:r>
              <a:rPr lang="zh-CN" altLang="en-US" sz="2400"/>
              <a:t>很多浏览器都提供网址导航，还可以自定义主页，而最安全的做法是将浏览器启动时的网站设置为“打开新标签页”。单击 Microsoft Edge 浏览器菜单中的“设置”按钮，选择左侧“开设、主页和新建标签页”选项，最后设置启动时为“打开新标签页”，如图 10-1-3 所示。</a:t>
            </a:r>
            <a:endParaRPr lang="zh-CN" altLang="en-US" sz="2400"/>
          </a:p>
        </p:txBody>
      </p:sp>
      <p:pic>
        <p:nvPicPr>
          <p:cNvPr id="3" name="图片 2" descr="QQ截图20220412161721"/>
          <p:cNvPicPr>
            <a:picLocks noChangeAspect="1"/>
          </p:cNvPicPr>
          <p:nvPr/>
        </p:nvPicPr>
        <p:blipFill>
          <a:blip r:embed="rId1"/>
          <a:stretch>
            <a:fillRect/>
          </a:stretch>
        </p:blipFill>
        <p:spPr>
          <a:xfrm>
            <a:off x="1991995" y="4326255"/>
            <a:ext cx="8971915" cy="290893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698" cy="725"/>
            </a:xfrm>
            <a:prstGeom prst="rect">
              <a:avLst/>
            </a:prstGeom>
            <a:noFill/>
          </p:spPr>
          <p:txBody>
            <a:bodyPr wrap="none" rtlCol="0" anchor="t">
              <a:spAutoFit/>
            </a:bodyPr>
            <a:lstStyle/>
            <a:p>
              <a:pPr algn="l"/>
              <a:r>
                <a:rPr lang="zh-CN" altLang="en-US" sz="2400" b="1">
                  <a:solidFill>
                    <a:srgbClr val="FFFF00"/>
                  </a:solidFill>
                  <a:sym typeface="+mn-ea"/>
                </a:rPr>
                <a:t>任务1   </a:t>
              </a:r>
              <a:r>
                <a:rPr lang="zh-CN" altLang="en-US" sz="2400" b="1">
                  <a:solidFill>
                    <a:srgbClr val="FFFF00"/>
                  </a:solidFill>
                  <a:sym typeface="+mn-ea"/>
                </a:rPr>
                <a:t>保护个人信息</a:t>
              </a:r>
              <a:endParaRPr lang="zh-CN" altLang="en-US" sz="2400" b="1">
                <a:solidFill>
                  <a:srgbClr val="FFFF00"/>
                </a:solidFill>
                <a:sym typeface="+mn-ea"/>
              </a:endParaRPr>
            </a:p>
          </p:txBody>
        </p:sp>
      </p:grpSp>
      <p:sp>
        <p:nvSpPr>
          <p:cNvPr id="2" name="文本框 1"/>
          <p:cNvSpPr txBox="1"/>
          <p:nvPr/>
        </p:nvSpPr>
        <p:spPr>
          <a:xfrm>
            <a:off x="551815" y="1557020"/>
            <a:ext cx="11186160" cy="1814830"/>
          </a:xfrm>
          <a:prstGeom prst="rect">
            <a:avLst/>
          </a:prstGeom>
          <a:noFill/>
        </p:spPr>
        <p:txBody>
          <a:bodyPr wrap="square" rtlCol="0" anchor="t">
            <a:spAutoFit/>
          </a:bodyPr>
          <a:p>
            <a:r>
              <a:rPr lang="en-US" altLang="zh-CN" sz="2800"/>
              <a:t>       </a:t>
            </a:r>
            <a:r>
              <a:rPr lang="zh-CN" altLang="en-US" sz="2800"/>
              <a:t>定期清理浏览器中本地缓存、历史记录以及临时文件内容，可以保</a:t>
            </a:r>
            <a:r>
              <a:rPr lang="en-US" altLang="zh-CN" sz="2800"/>
              <a:t> </a:t>
            </a:r>
            <a:r>
              <a:rPr lang="zh-CN" altLang="en-US" sz="2800"/>
              <a:t>证浏览器的安全，还可以提升计算机的运行速度。在 Microsoft Edge 浏</a:t>
            </a:r>
            <a:r>
              <a:rPr lang="en-US" altLang="zh-CN" sz="2800"/>
              <a:t> </a:t>
            </a:r>
            <a:r>
              <a:rPr lang="zh-CN" altLang="en-US" sz="2800"/>
              <a:t>览器的“设置”中选择“隐私、搜索和服务”选项，然后根据提示清</a:t>
            </a:r>
            <a:r>
              <a:rPr lang="en-US" altLang="zh-CN" sz="2800"/>
              <a:t> </a:t>
            </a:r>
            <a:r>
              <a:rPr lang="zh-CN" altLang="en-US" sz="2800"/>
              <a:t>除内容，如图 10-1-4 所示。</a:t>
            </a:r>
            <a:endParaRPr lang="zh-CN" altLang="en-US" sz="2800"/>
          </a:p>
        </p:txBody>
      </p:sp>
      <p:pic>
        <p:nvPicPr>
          <p:cNvPr id="5" name="图片 4" descr="QQ截图20220412162112"/>
          <p:cNvPicPr>
            <a:picLocks noChangeAspect="1"/>
          </p:cNvPicPr>
          <p:nvPr/>
        </p:nvPicPr>
        <p:blipFill>
          <a:blip r:embed="rId1"/>
          <a:stretch>
            <a:fillRect/>
          </a:stretch>
        </p:blipFill>
        <p:spPr>
          <a:xfrm>
            <a:off x="2423795" y="3436620"/>
            <a:ext cx="7242810" cy="3356610"/>
          </a:xfrm>
          <a:prstGeom prst="rect">
            <a:avLst/>
          </a:prstGeom>
        </p:spPr>
      </p:pic>
      <p:sp>
        <p:nvSpPr>
          <p:cNvPr id="6" name="文本框 5"/>
          <p:cNvSpPr txBox="1"/>
          <p:nvPr/>
        </p:nvSpPr>
        <p:spPr>
          <a:xfrm>
            <a:off x="983615" y="1031875"/>
            <a:ext cx="5231765" cy="460375"/>
          </a:xfrm>
          <a:prstGeom prst="rect">
            <a:avLst/>
          </a:prstGeom>
          <a:noFill/>
        </p:spPr>
        <p:txBody>
          <a:bodyPr wrap="square" rtlCol="0">
            <a:spAutoFit/>
          </a:bodyPr>
          <a:p>
            <a:r>
              <a:rPr lang="zh-CN" altLang="en-US" sz="2400"/>
              <a:t>（2）定期清理浏览器缓存等信息</a:t>
            </a:r>
            <a:endParaRPr lang="zh-CN" altLang="en-US"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sym typeface="+mn-ea"/>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698" cy="725"/>
            </a:xfrm>
            <a:prstGeom prst="rect">
              <a:avLst/>
            </a:prstGeom>
            <a:noFill/>
          </p:spPr>
          <p:txBody>
            <a:bodyPr wrap="none" rtlCol="0" anchor="t">
              <a:spAutoFit/>
            </a:bodyPr>
            <a:lstStyle/>
            <a:p>
              <a:pPr algn="l"/>
              <a:r>
                <a:rPr lang="zh-CN" altLang="en-US" sz="2400" b="1">
                  <a:solidFill>
                    <a:srgbClr val="FFFF00"/>
                  </a:solidFill>
                  <a:sym typeface="+mn-ea"/>
                </a:rPr>
                <a:t>任务1   </a:t>
              </a:r>
              <a:r>
                <a:rPr lang="zh-CN" altLang="en-US" sz="2400" b="1">
                  <a:solidFill>
                    <a:srgbClr val="FFFF00"/>
                  </a:solidFill>
                  <a:sym typeface="+mn-ea"/>
                </a:rPr>
                <a:t>保护个人信息</a:t>
              </a:r>
              <a:endParaRPr lang="zh-CN" altLang="en-US" sz="2400" b="1">
                <a:solidFill>
                  <a:srgbClr val="FFFF00"/>
                </a:solidFill>
                <a:sym typeface="+mn-ea"/>
              </a:endParaRPr>
            </a:p>
          </p:txBody>
        </p:sp>
      </p:grpSp>
      <p:sp>
        <p:nvSpPr>
          <p:cNvPr id="2" name="文本框 1"/>
          <p:cNvSpPr txBox="1"/>
          <p:nvPr/>
        </p:nvSpPr>
        <p:spPr>
          <a:xfrm>
            <a:off x="407670" y="1244600"/>
            <a:ext cx="11179175" cy="1568450"/>
          </a:xfrm>
          <a:prstGeom prst="rect">
            <a:avLst/>
          </a:prstGeom>
          <a:noFill/>
        </p:spPr>
        <p:txBody>
          <a:bodyPr wrap="square" rtlCol="0" anchor="t">
            <a:spAutoFit/>
          </a:bodyPr>
          <a:lstStyle/>
          <a:p>
            <a:pPr indent="609600" fontAlgn="auto">
              <a:extLst>
                <a:ext uri="{35155182-B16C-46BC-9424-99874614C6A1}">
                  <wpsdc:indentchars xmlns:wpsdc="http://www.wps.cn/officeDocument/2017/drawingmlCustomData" val="200" checksum="4158780845"/>
                </a:ext>
              </a:extLst>
            </a:pPr>
            <a:r>
              <a:rPr lang="en-US" altLang="zh-CN" sz="2400"/>
              <a:t>当前浏览器均带有移动的自我防护能力，同时开启计算机的防病毒软件扫描功能，对所有的下载资源及代码进行扫描，能进一步地提升安全。安装并运行 360 安全卫士，在“安全防护中心”中开启 “入口防护体系”下的所有防护功能，如图 10-1-5 所示。</a:t>
            </a:r>
            <a:endParaRPr lang="en-US" altLang="zh-CN" sz="2400"/>
          </a:p>
        </p:txBody>
      </p:sp>
      <p:pic>
        <p:nvPicPr>
          <p:cNvPr id="3" name="图片 2" descr="QQ截图20220412162537"/>
          <p:cNvPicPr>
            <a:picLocks noChangeAspect="1"/>
          </p:cNvPicPr>
          <p:nvPr/>
        </p:nvPicPr>
        <p:blipFill>
          <a:blip r:embed="rId1"/>
          <a:stretch>
            <a:fillRect/>
          </a:stretch>
        </p:blipFill>
        <p:spPr>
          <a:xfrm>
            <a:off x="2423795" y="2465705"/>
            <a:ext cx="6477635" cy="4392295"/>
          </a:xfrm>
          <a:prstGeom prst="rect">
            <a:avLst/>
          </a:prstGeom>
        </p:spPr>
      </p:pic>
      <p:sp>
        <p:nvSpPr>
          <p:cNvPr id="4" name="文本框 3"/>
          <p:cNvSpPr txBox="1"/>
          <p:nvPr/>
        </p:nvSpPr>
        <p:spPr>
          <a:xfrm>
            <a:off x="840105" y="784225"/>
            <a:ext cx="4032885" cy="460375"/>
          </a:xfrm>
          <a:prstGeom prst="rect">
            <a:avLst/>
          </a:prstGeom>
          <a:noFill/>
        </p:spPr>
        <p:txBody>
          <a:bodyPr wrap="square" rtlCol="0">
            <a:spAutoFit/>
          </a:bodyPr>
          <a:p>
            <a:r>
              <a:rPr lang="zh-CN" altLang="en-US" sz="2400"/>
              <a:t>（3）开启网络防护功能</a:t>
            </a:r>
            <a:endParaRPr lang="zh-CN" altLang="en-US" sz="2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80060" y="837565"/>
            <a:ext cx="4359910" cy="460375"/>
          </a:xfrm>
          <a:prstGeom prst="rect">
            <a:avLst/>
          </a:prstGeom>
          <a:noFill/>
        </p:spPr>
        <p:txBody>
          <a:bodyPr wrap="square" rtlCol="0">
            <a:spAutoFit/>
          </a:bodyPr>
          <a:lstStyle/>
          <a:p>
            <a:r>
              <a:rPr lang="en-US" altLang="zh-CN"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2.</a:t>
            </a:r>
            <a:r>
              <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 </a:t>
            </a:r>
            <a:r>
              <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修改 APP 权限</a:t>
            </a:r>
            <a:endPar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589" cy="725"/>
            </a:xfrm>
            <a:prstGeom prst="rect">
              <a:avLst/>
            </a:prstGeom>
            <a:noFill/>
          </p:spPr>
          <p:txBody>
            <a:bodyPr wrap="none" rtlCol="0" anchor="t">
              <a:spAutoFit/>
            </a:bodyPr>
            <a:lstStyle/>
            <a:p>
              <a:pPr algn="l"/>
              <a:r>
                <a:rPr lang="zh-CN" altLang="en-US" sz="2400" b="1">
                  <a:solidFill>
                    <a:srgbClr val="FFFF00"/>
                  </a:solidFill>
                  <a:sym typeface="+mn-ea"/>
                </a:rPr>
                <a:t>任务1  </a:t>
              </a:r>
              <a:r>
                <a:rPr lang="zh-CN" altLang="en-US" sz="2400" b="1">
                  <a:solidFill>
                    <a:srgbClr val="FFFF00"/>
                  </a:solidFill>
                  <a:sym typeface="+mn-ea"/>
                </a:rPr>
                <a:t>保护个人信息</a:t>
              </a:r>
              <a:endParaRPr lang="zh-CN" altLang="en-US" sz="2400" b="1">
                <a:solidFill>
                  <a:srgbClr val="FFFF00"/>
                </a:solidFill>
                <a:sym typeface="+mn-ea"/>
              </a:endParaRPr>
            </a:p>
          </p:txBody>
        </p:sp>
      </p:grpSp>
      <p:sp>
        <p:nvSpPr>
          <p:cNvPr id="2" name="文本框 1"/>
          <p:cNvSpPr txBox="1"/>
          <p:nvPr/>
        </p:nvSpPr>
        <p:spPr>
          <a:xfrm>
            <a:off x="480060" y="1197610"/>
            <a:ext cx="11179175" cy="1568450"/>
          </a:xfrm>
          <a:prstGeom prst="rect">
            <a:avLst/>
          </a:prstGeom>
          <a:noFill/>
        </p:spPr>
        <p:txBody>
          <a:bodyPr wrap="square" rtlCol="0" anchor="t">
            <a:spAutoFit/>
          </a:bodyPr>
          <a:lstStyle/>
          <a:p>
            <a:pPr indent="609600" fontAlgn="auto">
              <a:extLst>
                <a:ext uri="{35155182-B16C-46BC-9424-99874614C6A1}">
                  <wpsdc:indentchars xmlns:wpsdc="http://www.wps.cn/officeDocument/2017/drawingmlCustomData" val="200" checksum="4158780845"/>
                </a:ext>
              </a:extLst>
            </a:pPr>
            <a:r>
              <a:rPr lang="zh-CN" altLang="en-US" sz="2400"/>
              <a:t>当前 APP 非法获取、超范围收集、过度索权等侵害个人信息的现象时有发生，可以通过修改 APP 权限的方法限制。在安卓设备上的“设置”菜单中单击“应用”按钮，然后在“权限管理”中选择“权限”选项，最后按需要设置 APP 的各种权限，如图 10-1-6 所示。</a:t>
            </a:r>
            <a:endParaRPr lang="zh-CN" altLang="en-US" sz="2400"/>
          </a:p>
        </p:txBody>
      </p:sp>
      <p:pic>
        <p:nvPicPr>
          <p:cNvPr id="5" name="图片 4" descr="QQ截图20220412163841"/>
          <p:cNvPicPr>
            <a:picLocks noChangeAspect="1"/>
          </p:cNvPicPr>
          <p:nvPr/>
        </p:nvPicPr>
        <p:blipFill>
          <a:blip r:embed="rId1"/>
          <a:stretch>
            <a:fillRect/>
          </a:stretch>
        </p:blipFill>
        <p:spPr>
          <a:xfrm>
            <a:off x="2999740" y="2493010"/>
            <a:ext cx="6410325" cy="432689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80060" y="837565"/>
            <a:ext cx="4359910" cy="460375"/>
          </a:xfrm>
          <a:prstGeom prst="rect">
            <a:avLst/>
          </a:prstGeom>
          <a:noFill/>
        </p:spPr>
        <p:txBody>
          <a:bodyPr wrap="square" rtlCol="0">
            <a:spAutoFit/>
          </a:bodyPr>
          <a:lstStyle/>
          <a:p>
            <a:r>
              <a:rPr lang="en-US" altLang="zh-CN"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3.</a:t>
            </a:r>
            <a:r>
              <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rPr>
              <a:t> 处理个人信息纸张</a:t>
            </a:r>
            <a:endParaRPr sz="24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rPr>
                <a:t>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698" cy="725"/>
            </a:xfrm>
            <a:prstGeom prst="rect">
              <a:avLst/>
            </a:prstGeom>
            <a:noFill/>
          </p:spPr>
          <p:txBody>
            <a:bodyPr wrap="none" rtlCol="0" anchor="t">
              <a:spAutoFit/>
            </a:bodyPr>
            <a:lstStyle/>
            <a:p>
              <a:pPr algn="l"/>
              <a:r>
                <a:rPr lang="zh-CN" altLang="en-US" sz="2400" b="1">
                  <a:solidFill>
                    <a:srgbClr val="FFFF00"/>
                  </a:solidFill>
                  <a:sym typeface="+mn-ea"/>
                </a:rPr>
                <a:t>任务1   </a:t>
              </a:r>
              <a:r>
                <a:rPr lang="zh-CN" altLang="en-US" sz="2400" b="1">
                  <a:solidFill>
                    <a:srgbClr val="FFFF00"/>
                  </a:solidFill>
                  <a:sym typeface="+mn-ea"/>
                </a:rPr>
                <a:t>保护个人信息</a:t>
              </a:r>
              <a:endParaRPr lang="zh-CN" altLang="en-US" sz="2400" b="1">
                <a:solidFill>
                  <a:srgbClr val="FFFF00"/>
                </a:solidFill>
                <a:sym typeface="+mn-ea"/>
              </a:endParaRPr>
            </a:p>
          </p:txBody>
        </p:sp>
      </p:grpSp>
      <p:sp>
        <p:nvSpPr>
          <p:cNvPr id="2" name="文本框 1"/>
          <p:cNvSpPr txBox="1"/>
          <p:nvPr/>
        </p:nvSpPr>
        <p:spPr>
          <a:xfrm>
            <a:off x="427990" y="1196975"/>
            <a:ext cx="11764010" cy="1938020"/>
          </a:xfrm>
          <a:prstGeom prst="rect">
            <a:avLst/>
          </a:prstGeom>
          <a:noFill/>
        </p:spPr>
        <p:txBody>
          <a:bodyPr wrap="square" rtlCol="0" anchor="t">
            <a:spAutoFit/>
          </a:bodyPr>
          <a:p>
            <a:r>
              <a:rPr lang="en-US" altLang="zh-CN" sz="2400"/>
              <a:t>        </a:t>
            </a:r>
            <a:r>
              <a:rPr lang="zh-CN" altLang="en-US" sz="2400"/>
              <a:t>个人信息纸张被别有用心的人利用，会导致安全问题，如收到的快递、带有个人信息的纸张最好进行粉碎或销毁。另外，为保证身份证复印件用于合法的用途，一般会在复印件上盖章或写上文字。但要注意不能遮盖姓名、身份证号、头像等重要信息；不能盖在空白处，以防空白页盖章，再复印身份证事件的发生；保证盖章或文字清晰可辨，如图 10-1-7 所示。</a:t>
            </a:r>
            <a:endParaRPr lang="zh-CN" altLang="en-US" sz="2400"/>
          </a:p>
        </p:txBody>
      </p:sp>
      <p:pic>
        <p:nvPicPr>
          <p:cNvPr id="5" name="图片 4" descr="QQ截图20220412171612"/>
          <p:cNvPicPr>
            <a:picLocks noChangeAspect="1"/>
          </p:cNvPicPr>
          <p:nvPr/>
        </p:nvPicPr>
        <p:blipFill>
          <a:blip r:embed="rId1"/>
          <a:stretch>
            <a:fillRect/>
          </a:stretch>
        </p:blipFill>
        <p:spPr>
          <a:xfrm>
            <a:off x="3575685" y="2673350"/>
            <a:ext cx="5494020" cy="413893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a:t>
              </a:r>
              <a:r>
                <a:rPr lang="zh-CN" altLang="en-US" sz="2800" b="1">
                  <a:solidFill>
                    <a:schemeClr val="bg1"/>
                  </a:solidFill>
                  <a:latin typeface="微软雅黑" panose="020B0503020204020204" charset="-122"/>
                  <a:ea typeface="微软雅黑" panose="020B0503020204020204" charset="-122"/>
                  <a:cs typeface="微软雅黑" panose="020B0503020204020204" charset="-122"/>
                  <a:sym typeface="+mn-ea"/>
                </a:rPr>
                <a:t>延伸</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698" cy="725"/>
            </a:xfrm>
            <a:prstGeom prst="rect">
              <a:avLst/>
            </a:prstGeom>
            <a:noFill/>
          </p:spPr>
          <p:txBody>
            <a:bodyPr wrap="none" rtlCol="0" anchor="t">
              <a:spAutoFit/>
            </a:bodyPr>
            <a:lstStyle/>
            <a:p>
              <a:pPr algn="l"/>
              <a:r>
                <a:rPr lang="zh-CN" altLang="en-US" sz="2400" b="1">
                  <a:solidFill>
                    <a:srgbClr val="FFFF00"/>
                  </a:solidFill>
                  <a:sym typeface="+mn-ea"/>
                </a:rPr>
                <a:t>任务1   </a:t>
              </a:r>
              <a:r>
                <a:rPr lang="zh-CN" altLang="en-US" sz="2400" b="1">
                  <a:solidFill>
                    <a:srgbClr val="FFFF00"/>
                  </a:solidFill>
                  <a:sym typeface="+mn-ea"/>
                </a:rPr>
                <a:t>保护个人信息</a:t>
              </a:r>
              <a:endParaRPr lang="zh-CN" altLang="en-US" sz="2400" b="1">
                <a:solidFill>
                  <a:srgbClr val="FFFF00"/>
                </a:solidFill>
                <a:sym typeface="+mn-ea"/>
              </a:endParaRPr>
            </a:p>
          </p:txBody>
        </p:sp>
      </p:grpSp>
      <p:sp>
        <p:nvSpPr>
          <p:cNvPr id="106" name="圆角矩形 105"/>
          <p:cNvSpPr/>
          <p:nvPr/>
        </p:nvSpPr>
        <p:spPr>
          <a:xfrm>
            <a:off x="965835" y="2349500"/>
            <a:ext cx="9869805" cy="304101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 name="文本框 1"/>
          <p:cNvSpPr txBox="1"/>
          <p:nvPr/>
        </p:nvSpPr>
        <p:spPr>
          <a:xfrm>
            <a:off x="1393190" y="2781300"/>
            <a:ext cx="9014460" cy="2245360"/>
          </a:xfrm>
          <a:prstGeom prst="rect">
            <a:avLst/>
          </a:prstGeom>
          <a:noFill/>
        </p:spPr>
        <p:txBody>
          <a:bodyPr wrap="square" rtlCol="0" anchor="t">
            <a:spAutoFit/>
          </a:bodyPr>
          <a:p>
            <a:r>
              <a:rPr lang="en-US" altLang="zh-CN" sz="2800"/>
              <a:t>        </a:t>
            </a:r>
            <a:r>
              <a:rPr lang="zh-CN" altLang="en-US" sz="2800"/>
              <a:t>从 2014 年至今每年都举行“国家网络安全宣传周”活动，该活动旨在提升全民网络安全意识和技能，是国家网络安全工作的重要内容。访问最近一年的“国家网络安全宣传周”活动官方网站，了解网络安全相关知识，并在班上做交流。</a:t>
            </a:r>
            <a:endParaRPr lang="zh-CN" altLang="en-US" sz="2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377180" y="2205355"/>
            <a:ext cx="6204585" cy="706755"/>
          </a:xfrm>
          <a:prstGeom prst="rect">
            <a:avLst/>
          </a:prstGeom>
          <a:noFill/>
        </p:spPr>
        <p:txBody>
          <a:bodyPr wrap="square" rtlCol="0">
            <a:spAutoFit/>
          </a:bodyPr>
          <a:lstStyle/>
          <a:p>
            <a:pPr algn="dist"/>
            <a:r>
              <a:rPr lang="zh-CN" altLang="en-US" sz="4000" b="1">
                <a:solidFill>
                  <a:srgbClr val="F65738"/>
                </a:solidFill>
                <a:latin typeface="微软雅黑" panose="020B0503020204020204" charset="-122"/>
                <a:ea typeface="微软雅黑" panose="020B0503020204020204" charset="-122"/>
                <a:cs typeface="微软雅黑" panose="020B0503020204020204" charset="-122"/>
              </a:rPr>
              <a:t>防护业务静态数据安全</a:t>
            </a:r>
            <a:endParaRPr lang="zh-CN" altLang="en-US" sz="4000" b="1">
              <a:solidFill>
                <a:srgbClr val="F65738"/>
              </a:solidFill>
              <a:latin typeface="微软雅黑" panose="020B0503020204020204" charset="-122"/>
              <a:ea typeface="微软雅黑" panose="020B0503020204020204" charset="-122"/>
              <a:cs typeface="微软雅黑" panose="020B0503020204020204" charset="-122"/>
            </a:endParaRPr>
          </a:p>
        </p:txBody>
      </p:sp>
      <p:grpSp>
        <p:nvGrpSpPr>
          <p:cNvPr id="16" name="组合 15"/>
          <p:cNvGrpSpPr/>
          <p:nvPr/>
        </p:nvGrpSpPr>
        <p:grpSpPr>
          <a:xfrm>
            <a:off x="6167755" y="3213100"/>
            <a:ext cx="4665980" cy="2676525"/>
            <a:chOff x="9713" y="5060"/>
            <a:chExt cx="7348" cy="4215"/>
          </a:xfrm>
        </p:grpSpPr>
        <p:sp>
          <p:nvSpPr>
            <p:cNvPr id="27" name="文本框 26"/>
            <p:cNvSpPr txBox="1"/>
            <p:nvPr/>
          </p:nvSpPr>
          <p:spPr>
            <a:xfrm>
              <a:off x="10054" y="5060"/>
              <a:ext cx="7007" cy="4215"/>
            </a:xfrm>
            <a:prstGeom prst="rect">
              <a:avLst/>
            </a:prstGeom>
            <a:noFill/>
          </p:spPr>
          <p:txBody>
            <a:bodyPr wrap="square" rtlCol="0">
              <a:spAutoFit/>
            </a:bodyPr>
            <a:lstStyle/>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buClrTx/>
                <a:buSzTx/>
                <a:buFontTx/>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rPr>
                <a:t>任务实施</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endParaRPr>
            </a:p>
            <a:p>
              <a:pPr algn="l" fontAlgn="auto">
                <a:lnSpc>
                  <a:spcPct val="150000"/>
                </a:lnSpc>
                <a:buClrTx/>
                <a:buSzTx/>
                <a:buFontTx/>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任务延伸</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9713" y="8575"/>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rPr>
              <a:t>2</a:t>
            </a:r>
            <a:endPar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965835" y="2275840"/>
            <a:ext cx="9869805" cy="304101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887095" y="3021965"/>
            <a:ext cx="10002520" cy="1198880"/>
          </a:xfrm>
          <a:prstGeom prst="rect">
            <a:avLst/>
          </a:prstGeom>
          <a:noFill/>
        </p:spPr>
        <p:txBody>
          <a:bodyPr wrap="square" rtlCol="0" anchor="t">
            <a:spAutoFit/>
          </a:bodyPr>
          <a:lstStyle/>
          <a:p>
            <a:pPr indent="914400" fontAlgn="auto">
              <a:lnSpc>
                <a:spcPct val="100000"/>
              </a:lnSpc>
              <a:extLst>
                <a:ext uri="{35155182-B16C-46BC-9424-99874614C6A1}">
                  <wpsdc:indentchars xmlns:wpsdc="http://www.wps.cn/officeDocument/2017/drawingmlCustomData" val="200" checksum="797548545"/>
                </a:ext>
              </a:extLst>
            </a:pPr>
            <a:r>
              <a:rPr lang="zh-CN" altLang="en-US" sz="3600" kern="0">
                <a:solidFill>
                  <a:schemeClr val="bg1"/>
                </a:solidFill>
                <a:latin typeface="微软雅黑" panose="020B0503020204020204" charset="-122"/>
                <a:ea typeface="微软雅黑" panose="020B0503020204020204" charset="-122"/>
                <a:cs typeface="微软雅黑" panose="020B0503020204020204" charset="-122"/>
              </a:rPr>
              <a:t>业务静态数据是指存储在设备上的数据，为防止被盗用、破坏，需要采取必要的防护措施。</a:t>
            </a:r>
            <a:endParaRPr lang="zh-CN" altLang="en-US" sz="36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12" name="组合 11"/>
          <p:cNvGrpSpPr/>
          <p:nvPr/>
        </p:nvGrpSpPr>
        <p:grpSpPr>
          <a:xfrm>
            <a:off x="0" y="-26670"/>
            <a:ext cx="12204065" cy="904875"/>
            <a:chOff x="0" y="-42"/>
            <a:chExt cx="19219"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2327" y="71"/>
              <a:ext cx="6509" cy="72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r>
                <a:rPr lang="zh-CN" altLang="en-US" sz="2400" b="1">
                  <a:solidFill>
                    <a:srgbClr val="FFFF00"/>
                  </a:solidFill>
                  <a:sym typeface="+mn-ea"/>
                </a:rPr>
                <a:t>  </a:t>
              </a:r>
              <a:r>
                <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rPr>
                <a:t>防护业务静态数据安全</a:t>
              </a:r>
              <a:endPar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616710"/>
            <a:ext cx="10140315" cy="216535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242060" y="2204085"/>
            <a:ext cx="9646920" cy="953135"/>
          </a:xfrm>
          <a:prstGeom prst="rect">
            <a:avLst/>
          </a:prstGeom>
          <a:noFill/>
        </p:spPr>
        <p:txBody>
          <a:bodyPr wrap="square" rtlCol="0" anchor="t">
            <a:spAutoFit/>
          </a:bodyPr>
          <a:lstStyle/>
          <a:p>
            <a:pPr indent="711200" fontAlgn="auto">
              <a:lnSpc>
                <a:spcPct val="100000"/>
              </a:lnSpc>
              <a:extLst>
                <a:ext uri="{35155182-B16C-46BC-9424-99874614C6A1}">
                  <wpsdc:indentchars xmlns:wpsdc="http://www.wps.cn/officeDocument/2017/drawingmlCustomData" val="200" checksum="3773799597"/>
                </a:ext>
              </a:extLst>
            </a:pPr>
            <a:r>
              <a:rPr lang="zh-CN" altLang="en-US" sz="2800" kern="0">
                <a:solidFill>
                  <a:schemeClr val="bg1"/>
                </a:solidFill>
                <a:latin typeface="微软雅黑" panose="020B0503020204020204" charset="-122"/>
                <a:ea typeface="微软雅黑" panose="020B0503020204020204" charset="-122"/>
                <a:cs typeface="微软雅黑" panose="020B0503020204020204" charset="-122"/>
              </a:rPr>
              <a:t>防护业务静态数据安全，通常需要加密重要文件、修改文件类型和备份重要数据。任务路线如图 10-1-8 所示。</a:t>
            </a:r>
            <a:endParaRPr lang="zh-CN" altLang="en-US" sz="28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descr="20220413125058"/>
          <p:cNvPicPr>
            <a:picLocks noChangeAspect="1"/>
          </p:cNvPicPr>
          <p:nvPr/>
        </p:nvPicPr>
        <p:blipFill>
          <a:blip r:embed="rId1"/>
          <a:stretch>
            <a:fillRect/>
          </a:stretch>
        </p:blipFill>
        <p:spPr>
          <a:xfrm>
            <a:off x="1416050" y="4292600"/>
            <a:ext cx="9791700" cy="1819275"/>
          </a:xfrm>
          <a:prstGeom prst="rect">
            <a:avLst/>
          </a:prstGeom>
        </p:spPr>
      </p:pic>
      <p:sp>
        <p:nvSpPr>
          <p:cNvPr id="4" name="文本框 3"/>
          <p:cNvSpPr txBox="1"/>
          <p:nvPr/>
        </p:nvSpPr>
        <p:spPr>
          <a:xfrm>
            <a:off x="7824470" y="5778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r>
              <a:rPr lang="zh-CN" altLang="en-US" sz="2400" b="1">
                <a:solidFill>
                  <a:srgbClr val="FFFF00"/>
                </a:solidFill>
                <a:sym typeface="+mn-ea"/>
              </a:rPr>
              <a:t>  </a:t>
            </a:r>
            <a:r>
              <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rPr>
              <a:t>防护业务静态数据安全</a:t>
            </a:r>
            <a:endPar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33705" y="361315"/>
            <a:ext cx="2280285" cy="575945"/>
          </a:xfrm>
          <a:prstGeom prst="roundRect">
            <a:avLst>
              <a:gd name="adj" fmla="val 26791"/>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61035" y="388620"/>
            <a:ext cx="1826260" cy="521970"/>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rPr>
              <a:t>专题引导</a:t>
            </a:r>
            <a:endParaRPr lang="zh-CN" altLang="en-US" sz="2800" b="1">
              <a:solidFill>
                <a:schemeClr val="bg1"/>
              </a:solidFill>
              <a:latin typeface="微软雅黑" panose="020B0503020204020204" charset="-122"/>
              <a:ea typeface="微软雅黑" panose="020B0503020204020204" charset="-122"/>
            </a:endParaRPr>
          </a:p>
        </p:txBody>
      </p:sp>
      <p:grpSp>
        <p:nvGrpSpPr>
          <p:cNvPr id="10" name="组合 9"/>
          <p:cNvGrpSpPr/>
          <p:nvPr/>
        </p:nvGrpSpPr>
        <p:grpSpPr>
          <a:xfrm>
            <a:off x="264795" y="1338580"/>
            <a:ext cx="11645265" cy="5032375"/>
            <a:chOff x="756" y="3149"/>
            <a:chExt cx="9525" cy="8442"/>
          </a:xfrm>
        </p:grpSpPr>
        <p:sp>
          <p:nvSpPr>
            <p:cNvPr id="7" name="矩形 6"/>
            <p:cNvSpPr/>
            <p:nvPr/>
          </p:nvSpPr>
          <p:spPr>
            <a:xfrm>
              <a:off x="756" y="3149"/>
              <a:ext cx="9525" cy="8442"/>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897" y="3404"/>
              <a:ext cx="9243" cy="7588"/>
            </a:xfrm>
            <a:prstGeom prst="rect">
              <a:avLst/>
            </a:prstGeom>
            <a:noFill/>
          </p:spPr>
          <p:txBody>
            <a:bodyPr wrap="square" rtlCol="0" anchor="t">
              <a:spAutoFit/>
            </a:bodyPr>
            <a:lstStyle/>
            <a:p>
              <a:pPr indent="0" algn="l" fontAlgn="auto">
                <a:lnSpc>
                  <a:spcPct val="150000"/>
                </a:lnSpc>
                <a:buNone/>
              </a:pPr>
              <a:r>
                <a:rPr lang="en-US" altLang="zh-CN" sz="2400">
                  <a:solidFill>
                    <a:schemeClr val="bg1"/>
                  </a:solidFill>
                  <a:latin typeface="思源黑体 CN Normal" panose="020B0400000000000000" charset="-122"/>
                  <a:ea typeface="思源黑体 CN Normal" panose="020B0400000000000000" charset="-122"/>
                  <a:sym typeface="+mn-ea"/>
                </a:rPr>
                <a:t>    </a:t>
              </a:r>
              <a:r>
                <a:rPr lang="zh-CN" altLang="en-US" sz="2400">
                  <a:solidFill>
                    <a:schemeClr val="bg1"/>
                  </a:solidFill>
                  <a:latin typeface="思源黑体 CN Normal" panose="020B0400000000000000" charset="-122"/>
                  <a:ea typeface="思源黑体 CN Normal" panose="020B0400000000000000" charset="-122"/>
                  <a:sym typeface="+mn-ea"/>
                </a:rPr>
                <a:t>随着网络安全风险问题的日益突出，攻击行为也朝着复杂化、规模化、多样化</a:t>
              </a:r>
              <a:endParaRPr lang="zh-CN" altLang="en-US" sz="2400">
                <a:solidFill>
                  <a:schemeClr val="bg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400">
                  <a:solidFill>
                    <a:schemeClr val="bg1"/>
                  </a:solidFill>
                  <a:latin typeface="思源黑体 CN Normal" panose="020B0400000000000000" charset="-122"/>
                  <a:ea typeface="思源黑体 CN Normal" panose="020B0400000000000000" charset="-122"/>
                  <a:sym typeface="+mn-ea"/>
                </a:rPr>
                <a:t>演进。网络安全的建设至关重要，网络安全风险向实体经济渗透趋势更加明显，网</a:t>
              </a:r>
              <a:endParaRPr lang="zh-CN" altLang="en-US" sz="2400">
                <a:solidFill>
                  <a:schemeClr val="bg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400">
                  <a:solidFill>
                    <a:schemeClr val="bg1"/>
                  </a:solidFill>
                  <a:latin typeface="思源黑体 CN Normal" panose="020B0400000000000000" charset="-122"/>
                  <a:ea typeface="思源黑体 CN Normal" panose="020B0400000000000000" charset="-122"/>
                  <a:sym typeface="+mn-ea"/>
                </a:rPr>
                <a:t>络攻击、数据泄露、网络诈骗此起彼伏，全球网络空间安全形势严峻复杂，网络安</a:t>
              </a:r>
              <a:endParaRPr lang="zh-CN" altLang="en-US" sz="2400">
                <a:solidFill>
                  <a:schemeClr val="bg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400">
                  <a:solidFill>
                    <a:schemeClr val="bg1"/>
                  </a:solidFill>
                  <a:latin typeface="思源黑体 CN Normal" panose="020B0400000000000000" charset="-122"/>
                  <a:ea typeface="思源黑体 CN Normal" panose="020B0400000000000000" charset="-122"/>
                  <a:sym typeface="+mn-ea"/>
                </a:rPr>
                <a:t>全保障的基础性、关键性作用更加突出。没有网络安全就没有国家安全，就没有经</a:t>
              </a:r>
              <a:endParaRPr lang="zh-CN" altLang="en-US" sz="2400">
                <a:solidFill>
                  <a:schemeClr val="bg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400">
                  <a:solidFill>
                    <a:schemeClr val="bg1"/>
                  </a:solidFill>
                  <a:latin typeface="思源黑体 CN Normal" panose="020B0400000000000000" charset="-122"/>
                  <a:ea typeface="思源黑体 CN Normal" panose="020B0400000000000000" charset="-122"/>
                  <a:sym typeface="+mn-ea"/>
                </a:rPr>
                <a:t>济社会稳定运行，广大人民群众利益也难以得到保障。近年来，我国陆续颁布了大</a:t>
              </a:r>
              <a:endParaRPr lang="zh-CN" altLang="en-US" sz="2400">
                <a:solidFill>
                  <a:schemeClr val="bg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400">
                  <a:solidFill>
                    <a:schemeClr val="bg1"/>
                  </a:solidFill>
                  <a:latin typeface="思源黑体 CN Normal" panose="020B0400000000000000" charset="-122"/>
                  <a:ea typeface="思源黑体 CN Normal" panose="020B0400000000000000" charset="-122"/>
                  <a:sym typeface="+mn-ea"/>
                </a:rPr>
                <a:t>量针对网络安全的政策、法规，加大国家层面对网络安全领域的投入和管控，同时</a:t>
              </a:r>
              <a:endParaRPr lang="zh-CN" altLang="en-US" sz="2400">
                <a:solidFill>
                  <a:schemeClr val="bg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400">
                  <a:solidFill>
                    <a:schemeClr val="bg1"/>
                  </a:solidFill>
                  <a:latin typeface="思源黑体 CN Normal" panose="020B0400000000000000" charset="-122"/>
                  <a:ea typeface="思源黑体 CN Normal" panose="020B0400000000000000" charset="-122"/>
                  <a:sym typeface="+mn-ea"/>
                </a:rPr>
                <a:t>加大对技术专利、数字版权、数字内容产品及个人信息等的保护力度，维护广大人</a:t>
              </a:r>
              <a:endParaRPr lang="zh-CN" altLang="en-US" sz="2400">
                <a:solidFill>
                  <a:schemeClr val="bg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400">
                  <a:solidFill>
                    <a:schemeClr val="bg1"/>
                  </a:solidFill>
                  <a:latin typeface="思源黑体 CN Normal" panose="020B0400000000000000" charset="-122"/>
                  <a:ea typeface="思源黑体 CN Normal" panose="020B0400000000000000" charset="-122"/>
                  <a:sym typeface="+mn-ea"/>
                </a:rPr>
                <a:t>民群众利益、社会稳定、国家安全。</a:t>
              </a:r>
              <a:endParaRPr lang="zh-CN" altLang="en-US" sz="2400">
                <a:solidFill>
                  <a:schemeClr val="bg1"/>
                </a:solidFill>
                <a:latin typeface="思源黑体 CN Normal" panose="020B0400000000000000" charset="-122"/>
                <a:ea typeface="思源黑体 CN Normal" panose="020B0400000000000000" charset="-122"/>
                <a:sym typeface="+mn-ea"/>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29895" y="916305"/>
            <a:ext cx="4359910" cy="460375"/>
          </a:xfrm>
          <a:prstGeom prst="rect">
            <a:avLst/>
          </a:prstGeom>
          <a:noFill/>
        </p:spPr>
        <p:txBody>
          <a:bodyPr wrap="square" rtlCol="0">
            <a:spAutoFit/>
          </a:bodyPr>
          <a:lstStyle/>
          <a:p>
            <a:r>
              <a:rPr sz="2400" b="1">
                <a:solidFill>
                  <a:srgbClr val="5B7A79"/>
                </a:solidFill>
                <a:latin typeface="微软雅黑" panose="020B0503020204020204" charset="-122"/>
                <a:ea typeface="微软雅黑" panose="020B0503020204020204" charset="-122"/>
                <a:cs typeface="微软雅黑" panose="020B0503020204020204" charset="-122"/>
                <a:sym typeface="+mn-ea"/>
              </a:rPr>
              <a:t>1. 加密重要文件</a:t>
            </a:r>
            <a:endParaRPr sz="2400" b="1" kern="0" spc="300">
              <a:solidFill>
                <a:srgbClr val="5B7A79"/>
              </a:solidFill>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573405" y="1523365"/>
            <a:ext cx="11340465" cy="1568450"/>
          </a:xfrm>
          <a:prstGeom prst="rect">
            <a:avLst/>
          </a:prstGeom>
          <a:noFill/>
        </p:spPr>
        <p:txBody>
          <a:bodyPr wrap="square" rtlCol="0" anchor="t">
            <a:spAutoFit/>
          </a:bodyPr>
          <a:p>
            <a:r>
              <a:rPr sz="2400"/>
              <a:t>（1）加密文档</a:t>
            </a:r>
            <a:endParaRPr sz="2400"/>
          </a:p>
          <a:p>
            <a:r>
              <a:rPr lang="en-US" sz="2400"/>
              <a:t>        </a:t>
            </a:r>
            <a:r>
              <a:rPr sz="2400"/>
              <a:t>在文字处理软件中，在文档“另存为”时，在“工具”中选择“常规选项”选项，</a:t>
            </a:r>
            <a:endParaRPr sz="2400"/>
          </a:p>
          <a:p>
            <a:r>
              <a:rPr sz="2400"/>
              <a:t>然后设置打开文件及修改文件的密码。一旦设置成功，以后再打开该文档时，会提示输入密码，否则不能进行操作，如图 10-1-9 所示。</a:t>
            </a:r>
            <a:endParaRPr sz="2400"/>
          </a:p>
        </p:txBody>
      </p:sp>
      <p:pic>
        <p:nvPicPr>
          <p:cNvPr id="4" name="图片 3" descr="20220413125122"/>
          <p:cNvPicPr>
            <a:picLocks noChangeAspect="1"/>
          </p:cNvPicPr>
          <p:nvPr/>
        </p:nvPicPr>
        <p:blipFill>
          <a:blip r:embed="rId1"/>
          <a:stretch>
            <a:fillRect/>
          </a:stretch>
        </p:blipFill>
        <p:spPr>
          <a:xfrm>
            <a:off x="1560195" y="3212465"/>
            <a:ext cx="9237345" cy="3383915"/>
          </a:xfrm>
          <a:prstGeom prst="rect">
            <a:avLst/>
          </a:prstGeom>
        </p:spPr>
      </p:pic>
      <p:sp>
        <p:nvSpPr>
          <p:cNvPr id="5" name="文本框 4"/>
          <p:cNvSpPr txBox="1"/>
          <p:nvPr/>
        </p:nvSpPr>
        <p:spPr>
          <a:xfrm>
            <a:off x="5206365" y="3244850"/>
            <a:ext cx="1779270" cy="368300"/>
          </a:xfrm>
          <a:prstGeom prst="rect">
            <a:avLst/>
          </a:prstGeom>
          <a:noFill/>
        </p:spPr>
        <p:txBody>
          <a:bodyPr wrap="none" rtlCol="0" anchor="t">
            <a:spAutoFit/>
          </a:bodyPr>
          <a:p>
            <a:r>
              <a:rPr>
                <a:sym typeface="+mn-ea"/>
              </a:rPr>
              <a:t>1. 加密重要文件</a:t>
            </a:r>
            <a:endParaRPr lang="zh-CN" altLang="en-US"/>
          </a:p>
        </p:txBody>
      </p:sp>
      <p:sp>
        <p:nvSpPr>
          <p:cNvPr id="6" name="文本框 5"/>
          <p:cNvSpPr txBox="1"/>
          <p:nvPr/>
        </p:nvSpPr>
        <p:spPr>
          <a:xfrm>
            <a:off x="7824470" y="57785"/>
            <a:ext cx="4133215" cy="460375"/>
          </a:xfrm>
          <a:prstGeom prst="rect">
            <a:avLst/>
          </a:prstGeom>
          <a:noFill/>
        </p:spPr>
        <p:txBody>
          <a:bodyPr wrap="none" rtlCol="0" anchor="t">
            <a:spAutoFit/>
          </a:bodyPr>
          <a:p>
            <a:pPr algn="l"/>
            <a:r>
              <a:rPr lang="zh-CN" altLang="en-US" sz="2400" b="1">
                <a:solidFill>
                  <a:srgbClr val="FFFF00"/>
                </a:solidFill>
                <a:sym typeface="+mn-ea"/>
              </a:rPr>
              <a:t>任务</a:t>
            </a:r>
            <a:r>
              <a:rPr lang="en-US" altLang="zh-CN" sz="2400" b="1">
                <a:solidFill>
                  <a:srgbClr val="FFFF00"/>
                </a:solidFill>
                <a:sym typeface="+mn-ea"/>
              </a:rPr>
              <a:t>2</a:t>
            </a:r>
            <a:r>
              <a:rPr lang="zh-CN" altLang="en-US" sz="2400" b="1">
                <a:solidFill>
                  <a:srgbClr val="FFFF00"/>
                </a:solidFill>
                <a:sym typeface="+mn-ea"/>
              </a:rPr>
              <a:t>  </a:t>
            </a:r>
            <a:r>
              <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rPr>
              <a:t>防护业务静态数据安全</a:t>
            </a:r>
            <a:endPar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552450" y="1485265"/>
            <a:ext cx="11340465" cy="1198880"/>
          </a:xfrm>
          <a:prstGeom prst="rect">
            <a:avLst/>
          </a:prstGeom>
          <a:noFill/>
        </p:spPr>
        <p:txBody>
          <a:bodyPr wrap="square" rtlCol="0" anchor="t">
            <a:spAutoFit/>
          </a:bodyPr>
          <a:p>
            <a:r>
              <a:rPr sz="2400"/>
              <a:t>（2）加密压缩文件</a:t>
            </a:r>
            <a:endParaRPr sz="2400"/>
          </a:p>
          <a:p>
            <a:r>
              <a:rPr lang="en-US" sz="2400"/>
              <a:t>         </a:t>
            </a:r>
            <a:r>
              <a:rPr sz="2400"/>
              <a:t>在使用压缩软件对文件进行压缩时，使用“添加密码”功能为压缩文件设置密码，</a:t>
            </a:r>
            <a:endParaRPr sz="2400"/>
          </a:p>
          <a:p>
            <a:r>
              <a:rPr sz="2400"/>
              <a:t>以后再打开压缩文件时必须输入正确的密码，如图 10-1-10 所示。</a:t>
            </a:r>
            <a:endParaRPr sz="2400"/>
          </a:p>
        </p:txBody>
      </p:sp>
      <p:pic>
        <p:nvPicPr>
          <p:cNvPr id="3" name="图片 2" descr="20220413125405"/>
          <p:cNvPicPr>
            <a:picLocks noChangeAspect="1"/>
          </p:cNvPicPr>
          <p:nvPr/>
        </p:nvPicPr>
        <p:blipFill>
          <a:blip r:embed="rId1"/>
          <a:stretch>
            <a:fillRect/>
          </a:stretch>
        </p:blipFill>
        <p:spPr>
          <a:xfrm>
            <a:off x="2064385" y="2780665"/>
            <a:ext cx="7555865" cy="3856990"/>
          </a:xfrm>
          <a:prstGeom prst="rect">
            <a:avLst/>
          </a:prstGeom>
        </p:spPr>
      </p:pic>
      <p:sp>
        <p:nvSpPr>
          <p:cNvPr id="6" name="文本框 5"/>
          <p:cNvSpPr txBox="1"/>
          <p:nvPr/>
        </p:nvSpPr>
        <p:spPr>
          <a:xfrm>
            <a:off x="7824470" y="5778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r>
              <a:rPr lang="zh-CN" altLang="en-US" sz="2400" b="1">
                <a:solidFill>
                  <a:srgbClr val="FFFF00"/>
                </a:solidFill>
                <a:sym typeface="+mn-ea"/>
              </a:rPr>
              <a:t>  </a:t>
            </a:r>
            <a:r>
              <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rPr>
              <a:t>防护业务静态数据安全</a:t>
            </a:r>
            <a:endPar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29895" y="916305"/>
            <a:ext cx="4359910" cy="460375"/>
          </a:xfrm>
          <a:prstGeom prst="rect">
            <a:avLst/>
          </a:prstGeom>
          <a:noFill/>
        </p:spPr>
        <p:txBody>
          <a:bodyPr wrap="square" rtlCol="0">
            <a:spAutoFit/>
          </a:bodyPr>
          <a:lstStyle/>
          <a:p>
            <a:r>
              <a:rPr sz="2400" b="1">
                <a:solidFill>
                  <a:srgbClr val="5B7A79"/>
                </a:solidFill>
                <a:latin typeface="微软雅黑" panose="020B0503020204020204" charset="-122"/>
                <a:ea typeface="微软雅黑" panose="020B0503020204020204" charset="-122"/>
                <a:cs typeface="微软雅黑" panose="020B0503020204020204" charset="-122"/>
                <a:sym typeface="+mn-ea"/>
              </a:rPr>
              <a:t>2. 修改文件类型</a:t>
            </a:r>
            <a:endParaRPr sz="2400" b="1">
              <a:solidFill>
                <a:srgbClr val="5B7A79"/>
              </a:solidFill>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573405" y="1523365"/>
            <a:ext cx="11340465" cy="829945"/>
          </a:xfrm>
          <a:prstGeom prst="rect">
            <a:avLst/>
          </a:prstGeom>
          <a:noFill/>
        </p:spPr>
        <p:txBody>
          <a:bodyPr wrap="square" rtlCol="0" anchor="t">
            <a:spAutoFit/>
          </a:bodyPr>
          <a:p>
            <a:r>
              <a:rPr lang="en-US" sz="2400"/>
              <a:t>        </a:t>
            </a:r>
            <a:r>
              <a:rPr sz="2400"/>
              <a:t>计算机是通过文件扩展名来区分文件类型的，因此可以通过“重命名”操作修改文件名以达到加密的效果，如图 10-1-11 所示。</a:t>
            </a:r>
            <a:endParaRPr sz="2400"/>
          </a:p>
        </p:txBody>
      </p:sp>
      <p:pic>
        <p:nvPicPr>
          <p:cNvPr id="3" name="图片 2" descr="20220413125450"/>
          <p:cNvPicPr>
            <a:picLocks noChangeAspect="1"/>
          </p:cNvPicPr>
          <p:nvPr/>
        </p:nvPicPr>
        <p:blipFill>
          <a:blip r:embed="rId1"/>
          <a:stretch>
            <a:fillRect/>
          </a:stretch>
        </p:blipFill>
        <p:spPr>
          <a:xfrm>
            <a:off x="3863975" y="3212465"/>
            <a:ext cx="4314825" cy="2800350"/>
          </a:xfrm>
          <a:prstGeom prst="rect">
            <a:avLst/>
          </a:prstGeom>
        </p:spPr>
      </p:pic>
      <p:sp>
        <p:nvSpPr>
          <p:cNvPr id="7" name="文本框 6"/>
          <p:cNvSpPr txBox="1"/>
          <p:nvPr/>
        </p:nvSpPr>
        <p:spPr>
          <a:xfrm>
            <a:off x="7824470" y="5778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r>
              <a:rPr lang="zh-CN" altLang="en-US" sz="2400" b="1">
                <a:solidFill>
                  <a:srgbClr val="FFFF00"/>
                </a:solidFill>
                <a:sym typeface="+mn-ea"/>
              </a:rPr>
              <a:t>  </a:t>
            </a:r>
            <a:r>
              <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rPr>
              <a:t>防护业务静态数据安全</a:t>
            </a:r>
            <a:endPar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29895" y="916305"/>
            <a:ext cx="4359910" cy="460375"/>
          </a:xfrm>
          <a:prstGeom prst="rect">
            <a:avLst/>
          </a:prstGeom>
          <a:noFill/>
        </p:spPr>
        <p:txBody>
          <a:bodyPr wrap="square" rtlCol="0">
            <a:spAutoFit/>
          </a:bodyPr>
          <a:lstStyle/>
          <a:p>
            <a:r>
              <a:rPr sz="2400" b="1">
                <a:solidFill>
                  <a:srgbClr val="5B7A79"/>
                </a:solidFill>
                <a:latin typeface="微软雅黑" panose="020B0503020204020204" charset="-122"/>
                <a:ea typeface="微软雅黑" panose="020B0503020204020204" charset="-122"/>
                <a:cs typeface="微软雅黑" panose="020B0503020204020204" charset="-122"/>
                <a:sym typeface="+mn-ea"/>
              </a:rPr>
              <a:t>3. 备份重要数据</a:t>
            </a:r>
            <a:endParaRPr sz="2400" b="1">
              <a:solidFill>
                <a:srgbClr val="5B7A79"/>
              </a:solidFill>
              <a:latin typeface="微软雅黑" panose="020B0503020204020204" charset="-122"/>
              <a:ea typeface="微软雅黑" panose="020B0503020204020204" charset="-122"/>
              <a:cs typeface="微软雅黑" panose="020B0503020204020204" charset="-122"/>
              <a:sym typeface="+mn-ea"/>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573405" y="1523365"/>
            <a:ext cx="11340465" cy="829945"/>
          </a:xfrm>
          <a:prstGeom prst="rect">
            <a:avLst/>
          </a:prstGeom>
          <a:noFill/>
        </p:spPr>
        <p:txBody>
          <a:bodyPr wrap="square" rtlCol="0" anchor="t">
            <a:spAutoFit/>
          </a:bodyPr>
          <a:p>
            <a:r>
              <a:rPr lang="en-US" sz="2400"/>
              <a:t>         </a:t>
            </a:r>
            <a:r>
              <a:rPr sz="2400"/>
              <a:t>为了防止重要数据丢失，应该将重要文件复制多份，分别存储在 U 盘、光盘、云盘等介质中，一旦有损坏，就可以在其他存储介质中重新找回。</a:t>
            </a:r>
            <a:endParaRPr sz="2400"/>
          </a:p>
        </p:txBody>
      </p:sp>
      <p:sp>
        <p:nvSpPr>
          <p:cNvPr id="6" name="文本框 5"/>
          <p:cNvSpPr txBox="1"/>
          <p:nvPr/>
        </p:nvSpPr>
        <p:spPr>
          <a:xfrm>
            <a:off x="7824470" y="5778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2</a:t>
            </a:r>
            <a:r>
              <a:rPr lang="zh-CN" altLang="en-US" sz="2400" b="1">
                <a:solidFill>
                  <a:srgbClr val="FFFF00"/>
                </a:solidFill>
                <a:sym typeface="+mn-ea"/>
              </a:rPr>
              <a:t>  </a:t>
            </a:r>
            <a:r>
              <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rPr>
              <a:t>防护业务静态数据安全</a:t>
            </a:r>
            <a:endParaRPr lang="zh-CN" altLang="en-US" sz="2400" b="1">
              <a:solidFill>
                <a:srgbClr val="FFFF00"/>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735955" y="2251075"/>
            <a:ext cx="5633720" cy="706755"/>
          </a:xfrm>
          <a:prstGeom prst="rect">
            <a:avLst/>
          </a:prstGeom>
          <a:noFill/>
        </p:spPr>
        <p:txBody>
          <a:bodyPr wrap="square" rtlCol="0">
            <a:spAutoFit/>
          </a:bodyPr>
          <a:lstStyle/>
          <a:p>
            <a:pPr algn="dist"/>
            <a:r>
              <a:rPr lang="zh-CN" altLang="en-US" sz="4000" b="1">
                <a:solidFill>
                  <a:srgbClr val="F65738"/>
                </a:solidFill>
                <a:latin typeface="微软雅黑" panose="020B0503020204020204" charset="-122"/>
                <a:ea typeface="微软雅黑" panose="020B0503020204020204" charset="-122"/>
                <a:cs typeface="微软雅黑" panose="020B0503020204020204" charset="-122"/>
              </a:rPr>
              <a:t>  保障业务动态数据安全  </a:t>
            </a:r>
            <a:endParaRPr lang="zh-CN" altLang="en-US" sz="4000" b="1">
              <a:solidFill>
                <a:srgbClr val="F65738"/>
              </a:solidFill>
              <a:latin typeface="微软雅黑" panose="020B0503020204020204" charset="-122"/>
              <a:ea typeface="微软雅黑" panose="020B0503020204020204" charset="-122"/>
              <a:cs typeface="微软雅黑" panose="020B0503020204020204" charset="-122"/>
            </a:endParaRPr>
          </a:p>
        </p:txBody>
      </p:sp>
      <p:grpSp>
        <p:nvGrpSpPr>
          <p:cNvPr id="16" name="组合 15"/>
          <p:cNvGrpSpPr/>
          <p:nvPr/>
        </p:nvGrpSpPr>
        <p:grpSpPr>
          <a:xfrm>
            <a:off x="6161405" y="3213100"/>
            <a:ext cx="4615815" cy="2676525"/>
            <a:chOff x="9713" y="5060"/>
            <a:chExt cx="7269" cy="4215"/>
          </a:xfrm>
        </p:grpSpPr>
        <p:sp>
          <p:nvSpPr>
            <p:cNvPr id="27" name="文本框 26"/>
            <p:cNvSpPr txBox="1"/>
            <p:nvPr/>
          </p:nvSpPr>
          <p:spPr>
            <a:xfrm>
              <a:off x="9975" y="5060"/>
              <a:ext cx="7007" cy="4215"/>
            </a:xfrm>
            <a:prstGeom prst="rect">
              <a:avLst/>
            </a:prstGeom>
            <a:noFill/>
          </p:spPr>
          <p:txBody>
            <a:bodyPr wrap="square" rtlCol="0">
              <a:spAutoFit/>
            </a:bodyPr>
            <a:lstStyle/>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任务准备</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buClrTx/>
                <a:buSzTx/>
                <a:buFontTx/>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9713" y="8575"/>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rPr>
              <a:t>3</a:t>
            </a:r>
            <a:endPar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03695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706755"/>
          </a:xfrm>
          <a:prstGeom prst="rect">
            <a:avLst/>
          </a:prstGeom>
          <a:noFill/>
        </p:spPr>
        <p:txBody>
          <a:bodyPr wrap="square" rtlCol="0" anchor="t">
            <a:spAutoFit/>
          </a:bodyPr>
          <a:lstStyle/>
          <a:p>
            <a:pPr indent="508000" fontAlgn="auto">
              <a:lnSpc>
                <a:spcPct val="100000"/>
              </a:lnSpc>
              <a:extLst>
                <a:ext uri="{35155182-B16C-46BC-9424-99874614C6A1}">
                  <wpsdc:indentchars xmlns:wpsdc="http://www.wps.cn/officeDocument/2017/drawingmlCustomData" val="200" checksum="282533468"/>
                </a:ext>
              </a:extLst>
            </a:pPr>
            <a:r>
              <a:rPr lang="zh-CN" altLang="en-US" sz="2000" kern="0">
                <a:solidFill>
                  <a:schemeClr val="bg1"/>
                </a:solidFill>
                <a:latin typeface="微软雅黑" panose="020B0503020204020204" charset="-122"/>
                <a:ea typeface="微软雅黑" panose="020B0503020204020204" charset="-122"/>
                <a:cs typeface="微软雅黑" panose="020B0503020204020204" charset="-122"/>
              </a:rPr>
              <a:t>业务动态数据，主要有内部共享的数据，以及传输给客户的数据，这些都需要进行安全防护。</a:t>
            </a:r>
            <a:endParaRPr lang="zh-CN" altLang="en-US" sz="20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12" name="组合 11"/>
          <p:cNvGrpSpPr/>
          <p:nvPr/>
        </p:nvGrpSpPr>
        <p:grpSpPr>
          <a:xfrm>
            <a:off x="0" y="-26670"/>
            <a:ext cx="12204065" cy="904875"/>
            <a:chOff x="0" y="-42"/>
            <a:chExt cx="19219"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7752080" y="27305"/>
            <a:ext cx="4133215" cy="460375"/>
          </a:xfrm>
          <a:prstGeom prst="rect">
            <a:avLst/>
          </a:prstGeom>
          <a:noFill/>
        </p:spPr>
        <p:txBody>
          <a:bodyPr wrap="none" rtlCol="0" anchor="t">
            <a:spAutoFit/>
          </a:bodyPr>
          <a:p>
            <a:pPr algn="l"/>
            <a:r>
              <a:rPr lang="zh-CN" altLang="en-US" sz="2400" b="1">
                <a:solidFill>
                  <a:srgbClr val="FFFF00"/>
                </a:solidFill>
                <a:sym typeface="+mn-ea"/>
              </a:rPr>
              <a:t>任务</a:t>
            </a:r>
            <a:r>
              <a:rPr lang="en-US" altLang="zh-CN" sz="2400" b="1">
                <a:solidFill>
                  <a:srgbClr val="FFFF00"/>
                </a:solidFill>
                <a:sym typeface="+mn-ea"/>
              </a:rPr>
              <a:t>3</a:t>
            </a:r>
            <a:r>
              <a:rPr lang="zh-CN" altLang="en-US" sz="2400" b="1">
                <a:solidFill>
                  <a:srgbClr val="FFFF00"/>
                </a:solidFill>
                <a:sym typeface="+mn-ea"/>
              </a:rPr>
              <a:t>  保障业务动态数据安全</a:t>
            </a:r>
            <a:endParaRPr lang="zh-CN" altLang="en-US" sz="2400" b="1">
              <a:solidFill>
                <a:srgbClr val="FFFF00"/>
              </a:solidFill>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87550"/>
            <a:ext cx="10140315" cy="143573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274570"/>
            <a:ext cx="9389110" cy="706755"/>
          </a:xfrm>
          <a:prstGeom prst="rect">
            <a:avLst/>
          </a:prstGeom>
          <a:noFill/>
        </p:spPr>
        <p:txBody>
          <a:bodyPr wrap="square" rtlCol="0" anchor="t">
            <a:spAutoFit/>
          </a:bodyPr>
          <a:lstStyle/>
          <a:p>
            <a:pPr indent="508000" fontAlgn="auto">
              <a:lnSpc>
                <a:spcPct val="100000"/>
              </a:lnSpc>
              <a:extLst>
                <a:ext uri="{35155182-B16C-46BC-9424-99874614C6A1}">
                  <wpsdc:indentchars xmlns:wpsdc="http://www.wps.cn/officeDocument/2017/drawingmlCustomData" val="200" checksum="282533468"/>
                </a:ext>
              </a:extLst>
            </a:pPr>
            <a:r>
              <a:rPr lang="zh-CN" altLang="en-US" sz="2000" kern="0">
                <a:solidFill>
                  <a:schemeClr val="bg1"/>
                </a:solidFill>
                <a:latin typeface="微软雅黑" panose="020B0503020204020204" charset="-122"/>
                <a:ea typeface="微软雅黑" panose="020B0503020204020204" charset="-122"/>
                <a:cs typeface="微软雅黑" panose="020B0503020204020204" charset="-122"/>
              </a:rPr>
              <a:t>保障业务动态数据安全，通常内部的数据会通过文件共享出来，还有一些与客户交流的数据会使用网络传输。任务路线如图 10-1-12 所示。</a:t>
            </a:r>
            <a:endParaRPr lang="zh-CN" altLang="en-US" sz="20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a:blip r:embed="rId1"/>
          <a:stretch>
            <a:fillRect/>
          </a:stretch>
        </p:blipFill>
        <p:spPr>
          <a:xfrm>
            <a:off x="2350135" y="4149090"/>
            <a:ext cx="7505700" cy="1670050"/>
          </a:xfrm>
          <a:prstGeom prst="rect">
            <a:avLst/>
          </a:prstGeom>
        </p:spPr>
      </p:pic>
      <p:sp>
        <p:nvSpPr>
          <p:cNvPr id="11" name="文本框 10"/>
          <p:cNvSpPr txBox="1"/>
          <p:nvPr/>
        </p:nvSpPr>
        <p:spPr>
          <a:xfrm>
            <a:off x="7752080" y="2730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r>
              <a:rPr lang="zh-CN" altLang="en-US" sz="2400" b="1">
                <a:solidFill>
                  <a:srgbClr val="FFFF00"/>
                </a:solidFill>
                <a:sym typeface="+mn-ea"/>
              </a:rPr>
              <a:t>  保障业务动态数据安全</a:t>
            </a:r>
            <a:endParaRPr lang="zh-CN" altLang="en-US" sz="2400" b="1">
              <a:solidFill>
                <a:srgbClr val="FFFF00"/>
              </a:solidFill>
              <a:sym typeface="+mn-ea"/>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31950" y="1701800"/>
            <a:ext cx="7043420" cy="706755"/>
          </a:xfrm>
          <a:prstGeom prst="rect">
            <a:avLst/>
          </a:prstGeom>
          <a:noFill/>
        </p:spPr>
        <p:txBody>
          <a:bodyPr wrap="square" rtlCol="0" anchor="t">
            <a:spAutoFit/>
          </a:bodyPr>
          <a:lstStyle/>
          <a:p>
            <a:pPr indent="508000" fontAlgn="auto">
              <a:extLst>
                <a:ext uri="{35155182-B16C-46BC-9424-99874614C6A1}">
                  <wpsdc:indentchars xmlns:wpsdc="http://www.wps.cn/officeDocument/2017/drawingmlCustomData" val="200" checksum="282533468"/>
                </a:ext>
              </a:extLst>
            </a:pPr>
            <a:r>
              <a:rPr lang="zh-CN" altLang="en-US" sz="2000">
                <a:solidFill>
                  <a:srgbClr val="F65738"/>
                </a:solidFill>
              </a:rPr>
              <a:t>内部文件通常使用共享文件夹的方式共享出来，通过创建专门的用户和组，并设置访问权限的方式实现安全共享。</a:t>
            </a:r>
            <a:endParaRPr lang="zh-CN" altLang="en-US" sz="2000">
              <a:solidFill>
                <a:srgbClr val="F65738"/>
              </a:solidFill>
            </a:endParaRPr>
          </a:p>
        </p:txBody>
      </p:sp>
      <p:grpSp>
        <p:nvGrpSpPr>
          <p:cNvPr id="6" name="组合 5"/>
          <p:cNvGrpSpPr/>
          <p:nvPr/>
        </p:nvGrpSpPr>
        <p:grpSpPr>
          <a:xfrm>
            <a:off x="1341120" y="1178560"/>
            <a:ext cx="5149215" cy="429895"/>
            <a:chOff x="756" y="1856"/>
            <a:chExt cx="8109" cy="677"/>
          </a:xfrm>
        </p:grpSpPr>
        <p:sp>
          <p:nvSpPr>
            <p:cNvPr id="11" name="文本框 10"/>
            <p:cNvSpPr txBox="1"/>
            <p:nvPr/>
          </p:nvSpPr>
          <p:spPr>
            <a:xfrm>
              <a:off x="1999" y="1856"/>
              <a:ext cx="6866" cy="677"/>
            </a:xfrm>
            <a:prstGeom prst="rect">
              <a:avLst/>
            </a:prstGeom>
            <a:noFill/>
          </p:spPr>
          <p:txBody>
            <a:bodyPr wrap="square" rtlCol="0">
              <a:spAutoFit/>
            </a:bodyPr>
            <a:lstStyle/>
            <a:p>
              <a:r>
                <a:rPr sz="2200" b="1" kern="0" spc="300">
                  <a:solidFill>
                    <a:srgbClr val="01786A"/>
                  </a:solidFill>
                  <a:latin typeface="微软雅黑" panose="020B0503020204020204" charset="-122"/>
                  <a:ea typeface="微软雅黑" panose="020B0503020204020204" charset="-122"/>
                  <a:cs typeface="微软雅黑" panose="020B0503020204020204" charset="-122"/>
                  <a:sym typeface="+mn-ea"/>
                </a:rPr>
                <a:t> 内部文件安全共享</a:t>
              </a:r>
              <a:endParaRPr sz="22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endParaRPr lang="en-US" altLang="zh-CN" sz="2000" b="1">
                <a:solidFill>
                  <a:schemeClr val="bg1"/>
                </a:solidFill>
              </a:endParaRPr>
            </a:p>
          </p:txBody>
        </p:sp>
      </p:grpSp>
      <p:sp>
        <p:nvSpPr>
          <p:cNvPr id="3" name="文本框 2"/>
          <p:cNvSpPr txBox="1"/>
          <p:nvPr/>
        </p:nvSpPr>
        <p:spPr>
          <a:xfrm>
            <a:off x="1488440" y="2636520"/>
            <a:ext cx="4816475" cy="1938020"/>
          </a:xfrm>
          <a:prstGeom prst="rect">
            <a:avLst/>
          </a:prstGeom>
          <a:noFill/>
        </p:spPr>
        <p:txBody>
          <a:bodyPr wrap="square" rtlCol="0" anchor="t">
            <a:spAutoFit/>
          </a:bodyPr>
          <a:p>
            <a:r>
              <a:rPr lang="zh-CN" altLang="en-US" sz="2000"/>
              <a:t>（1）创建组和用户</a:t>
            </a:r>
            <a:endParaRPr lang="zh-CN" altLang="en-US" sz="2000"/>
          </a:p>
          <a:p>
            <a:r>
              <a:rPr lang="en-US" altLang="zh-CN" sz="2000"/>
              <a:t>           </a:t>
            </a:r>
            <a:r>
              <a:rPr lang="zh-CN" altLang="en-US" sz="2000">
                <a:solidFill>
                  <a:schemeClr val="accent4"/>
                </a:solidFill>
              </a:rPr>
              <a:t>步骤 1 ：</a:t>
            </a:r>
            <a:r>
              <a:rPr lang="zh-CN" altLang="en-US" sz="2000"/>
              <a:t>在任务栏搜索框中搜索关键字“计算机管理”并打开，在左边的菜单中右击“用户”图标，然后选择“新用户”选项，创建名为“xiaoxiao”的新用户，如图 10-1-13 所示。</a:t>
            </a:r>
            <a:endParaRPr lang="zh-CN" altLang="en-US" sz="2000"/>
          </a:p>
        </p:txBody>
      </p:sp>
      <p:pic>
        <p:nvPicPr>
          <p:cNvPr id="7" name="图片 6"/>
          <p:cNvPicPr>
            <a:picLocks noChangeAspect="1"/>
          </p:cNvPicPr>
          <p:nvPr/>
        </p:nvPicPr>
        <p:blipFill>
          <a:blip r:embed="rId1"/>
          <a:stretch>
            <a:fillRect/>
          </a:stretch>
        </p:blipFill>
        <p:spPr>
          <a:xfrm>
            <a:off x="6787515" y="3068955"/>
            <a:ext cx="5404485" cy="3157220"/>
          </a:xfrm>
          <a:prstGeom prst="rect">
            <a:avLst/>
          </a:prstGeom>
        </p:spPr>
      </p:pic>
      <p:sp>
        <p:nvSpPr>
          <p:cNvPr id="4" name="文本框 3"/>
          <p:cNvSpPr txBox="1"/>
          <p:nvPr/>
        </p:nvSpPr>
        <p:spPr>
          <a:xfrm>
            <a:off x="7752080" y="2730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r>
              <a:rPr lang="zh-CN" altLang="en-US" sz="2400" b="1">
                <a:solidFill>
                  <a:srgbClr val="FFFF00"/>
                </a:solidFill>
                <a:sym typeface="+mn-ea"/>
              </a:rPr>
              <a:t>  保障业务动态数据安全</a:t>
            </a:r>
            <a:endParaRPr lang="zh-CN" altLang="en-US" sz="2400" b="1">
              <a:solidFill>
                <a:srgbClr val="FFFF00"/>
              </a:solidFill>
              <a:sym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1630680" y="838200"/>
            <a:ext cx="8856345" cy="706755"/>
          </a:xfrm>
          <a:prstGeom prst="rect">
            <a:avLst/>
          </a:prstGeom>
          <a:noFill/>
        </p:spPr>
        <p:txBody>
          <a:bodyPr wrap="square" rtlCol="0" anchor="t">
            <a:spAutoFit/>
          </a:bodyPr>
          <a:p>
            <a:r>
              <a:rPr lang="en-US" altLang="zh-CN" sz="2000"/>
              <a:t>         </a:t>
            </a:r>
            <a:r>
              <a:rPr lang="zh-CN" altLang="en-US" sz="2000">
                <a:solidFill>
                  <a:schemeClr val="accent4"/>
                </a:solidFill>
              </a:rPr>
              <a:t>步骤 2：</a:t>
            </a:r>
            <a:r>
              <a:rPr lang="zh-CN" altLang="en-US" sz="2000"/>
              <a:t>同样的方法右击“组”图标，选择“新建组”选项，创建名为“Shared”的组，如图 10-1-14 所示。</a:t>
            </a:r>
            <a:endParaRPr lang="zh-CN" altLang="en-US" sz="2000"/>
          </a:p>
        </p:txBody>
      </p:sp>
      <p:pic>
        <p:nvPicPr>
          <p:cNvPr id="6" name="图片 5"/>
          <p:cNvPicPr>
            <a:picLocks noChangeAspect="1"/>
          </p:cNvPicPr>
          <p:nvPr/>
        </p:nvPicPr>
        <p:blipFill>
          <a:blip r:embed="rId1"/>
          <a:stretch>
            <a:fillRect/>
          </a:stretch>
        </p:blipFill>
        <p:spPr>
          <a:xfrm>
            <a:off x="2064385" y="1915795"/>
            <a:ext cx="8166735" cy="3978275"/>
          </a:xfrm>
          <a:prstGeom prst="rect">
            <a:avLst/>
          </a:prstGeom>
        </p:spPr>
      </p:pic>
      <p:sp>
        <p:nvSpPr>
          <p:cNvPr id="11" name="文本框 10"/>
          <p:cNvSpPr txBox="1"/>
          <p:nvPr/>
        </p:nvSpPr>
        <p:spPr>
          <a:xfrm>
            <a:off x="7752080" y="2730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r>
              <a:rPr lang="zh-CN" altLang="en-US" sz="2400" b="1">
                <a:solidFill>
                  <a:srgbClr val="FFFF00"/>
                </a:solidFill>
                <a:sym typeface="+mn-ea"/>
              </a:rPr>
              <a:t>  保障业务动态数据安全</a:t>
            </a:r>
            <a:endParaRPr lang="zh-CN" altLang="en-US" sz="2400" b="1">
              <a:solidFill>
                <a:srgbClr val="FFFF00"/>
              </a:solidFill>
              <a:sym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1491615" y="842010"/>
            <a:ext cx="9294495" cy="1014730"/>
          </a:xfrm>
          <a:prstGeom prst="rect">
            <a:avLst/>
          </a:prstGeom>
          <a:noFill/>
        </p:spPr>
        <p:txBody>
          <a:bodyPr wrap="square" rtlCol="0" anchor="t">
            <a:spAutoFit/>
          </a:bodyPr>
          <a:p>
            <a:r>
              <a:rPr lang="en-US" altLang="zh-CN" sz="2000"/>
              <a:t>       </a:t>
            </a:r>
            <a:r>
              <a:rPr lang="zh-CN" altLang="en-US" sz="2000">
                <a:solidFill>
                  <a:schemeClr val="accent4"/>
                </a:solidFill>
              </a:rPr>
              <a:t>步骤 3：</a:t>
            </a:r>
            <a:r>
              <a:rPr lang="zh-CN" altLang="en-US" sz="2000"/>
              <a:t>在新建组左下角选择添加，然后依次单击“高级”“立即查找”按钮，在搜索结果中选择用户“xiaoxiao”，将该用户加入“Shared”组中，如图 10-1-15 所示。</a:t>
            </a:r>
            <a:endParaRPr lang="zh-CN" altLang="en-US" sz="2000"/>
          </a:p>
        </p:txBody>
      </p:sp>
      <p:pic>
        <p:nvPicPr>
          <p:cNvPr id="8" name="图片 7"/>
          <p:cNvPicPr>
            <a:picLocks noChangeAspect="1"/>
          </p:cNvPicPr>
          <p:nvPr/>
        </p:nvPicPr>
        <p:blipFill>
          <a:blip r:embed="rId1"/>
          <a:stretch>
            <a:fillRect/>
          </a:stretch>
        </p:blipFill>
        <p:spPr>
          <a:xfrm>
            <a:off x="1416050" y="1844675"/>
            <a:ext cx="9770110" cy="4594860"/>
          </a:xfrm>
          <a:prstGeom prst="rect">
            <a:avLst/>
          </a:prstGeom>
        </p:spPr>
      </p:pic>
      <p:sp>
        <p:nvSpPr>
          <p:cNvPr id="11" name="文本框 10"/>
          <p:cNvSpPr txBox="1"/>
          <p:nvPr/>
        </p:nvSpPr>
        <p:spPr>
          <a:xfrm>
            <a:off x="7752080" y="2730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r>
              <a:rPr lang="zh-CN" altLang="en-US" sz="2400" b="1">
                <a:solidFill>
                  <a:srgbClr val="FFFF00"/>
                </a:solidFill>
                <a:sym typeface="+mn-ea"/>
              </a:rPr>
              <a:t>  保障业务动态数据安全</a:t>
            </a:r>
            <a:endParaRPr lang="zh-CN" altLang="en-US" sz="2400" b="1">
              <a:solidFill>
                <a:srgbClr val="FFFF00"/>
              </a:solidFill>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圆角矩形 3"/>
          <p:cNvSpPr/>
          <p:nvPr/>
        </p:nvSpPr>
        <p:spPr>
          <a:xfrm>
            <a:off x="335915" y="189230"/>
            <a:ext cx="2280285" cy="575945"/>
          </a:xfrm>
          <a:prstGeom prst="roundRect">
            <a:avLst>
              <a:gd name="adj" fmla="val 26791"/>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chemeClr val="bg1"/>
                </a:solidFill>
                <a:latin typeface="微软雅黑" panose="020B0503020204020204" charset="-122"/>
                <a:ea typeface="微软雅黑" panose="020B0503020204020204" charset="-122"/>
                <a:sym typeface="+mn-ea"/>
              </a:rPr>
              <a:t>专题引导</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5" name="文本框 4"/>
          <p:cNvSpPr txBox="1"/>
          <p:nvPr/>
        </p:nvSpPr>
        <p:spPr>
          <a:xfrm>
            <a:off x="5547360" y="3244850"/>
            <a:ext cx="1097280" cy="368300"/>
          </a:xfrm>
          <a:prstGeom prst="rect">
            <a:avLst/>
          </a:prstGeom>
          <a:noFill/>
        </p:spPr>
        <p:txBody>
          <a:bodyPr wrap="none" rtlCol="0" anchor="t">
            <a:spAutoFit/>
          </a:bodyPr>
          <a:p>
            <a:r>
              <a:rPr lang="zh-CN" altLang="en-US" b="1">
                <a:solidFill>
                  <a:schemeClr val="bg1"/>
                </a:solidFill>
                <a:latin typeface="微软雅黑" panose="020B0503020204020204" charset="-122"/>
                <a:ea typeface="微软雅黑" panose="020B0503020204020204" charset="-122"/>
                <a:sym typeface="+mn-ea"/>
              </a:rPr>
              <a:t>专题引导</a:t>
            </a:r>
            <a:endParaRPr lang="zh-CN" altLang="en-US"/>
          </a:p>
        </p:txBody>
      </p:sp>
      <p:sp>
        <p:nvSpPr>
          <p:cNvPr id="7" name="矩形 6"/>
          <p:cNvSpPr/>
          <p:nvPr/>
        </p:nvSpPr>
        <p:spPr>
          <a:xfrm>
            <a:off x="264160" y="826135"/>
            <a:ext cx="11645265" cy="5666105"/>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446072" y="765418"/>
            <a:ext cx="11300492" cy="5631180"/>
          </a:xfrm>
          <a:prstGeom prst="rect">
            <a:avLst/>
          </a:prstGeom>
          <a:noFill/>
        </p:spPr>
        <p:txBody>
          <a:bodyPr wrap="square" rtlCol="0" anchor="t">
            <a:spAutoFit/>
          </a:bodyPr>
          <a:p>
            <a:pPr indent="0" algn="l" fontAlgn="auto">
              <a:lnSpc>
                <a:spcPct val="150000"/>
              </a:lnSpc>
              <a:buNone/>
            </a:pPr>
            <a:r>
              <a:rPr lang="en-US" altLang="zh-CN" sz="2000">
                <a:solidFill>
                  <a:schemeClr val="bg1"/>
                </a:solidFill>
                <a:latin typeface="思源黑体 CN Normal" panose="020B0400000000000000" charset="-122"/>
                <a:ea typeface="思源黑体 CN Normal" panose="020B0400000000000000" charset="-122"/>
                <a:sym typeface="+mn-ea"/>
              </a:rPr>
              <a:t>    </a:t>
            </a:r>
            <a:r>
              <a:rPr lang="zh-CN" altLang="en-US" sz="2000">
                <a:solidFill>
                  <a:schemeClr val="tx1"/>
                </a:solidFill>
                <a:latin typeface="思源黑体 CN Normal" panose="020B0400000000000000" charset="-122"/>
                <a:ea typeface="思源黑体 CN Normal" panose="020B0400000000000000" charset="-122"/>
                <a:sym typeface="+mn-ea"/>
              </a:rPr>
              <a:t>在此背景下，信息安全防护已经成为当代中职学生必备的基本技能，同时传达了两个信号：一方面是告诉企业，政府此次有决心也有能力推动我国网络安全产业的发展，改善现有网络环境，给企业的发展与稳定营造一个更加良好的沃土；另一方面自然也希望各企业能够紧跟政府的步伐做好自身的网络安全基础建设，从防护能力本身、人员安全意识、人员建设培养等方面进行全方位提升。</a:t>
            </a:r>
            <a:endParaRPr lang="zh-CN" altLang="en-US" sz="2000">
              <a:solidFill>
                <a:schemeClr val="tx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en-US" altLang="zh-CN" sz="2000">
                <a:solidFill>
                  <a:schemeClr val="tx1"/>
                </a:solidFill>
                <a:latin typeface="思源黑体 CN Normal" panose="020B0400000000000000" charset="-122"/>
                <a:ea typeface="思源黑体 CN Normal" panose="020B0400000000000000" charset="-122"/>
                <a:sym typeface="+mn-ea"/>
              </a:rPr>
              <a:t>   </a:t>
            </a:r>
            <a:r>
              <a:rPr lang="zh-CN" altLang="en-US" sz="2000">
                <a:solidFill>
                  <a:schemeClr val="tx1"/>
                </a:solidFill>
                <a:latin typeface="思源黑体 CN Normal" panose="020B0400000000000000" charset="-122"/>
                <a:ea typeface="思源黑体 CN Normal" panose="020B0400000000000000" charset="-122"/>
                <a:sym typeface="+mn-ea"/>
              </a:rPr>
              <a:t>本专题设置三个实践项目：业务信息安全保护、应用系统信息安全保护和网络攻击安全防御。在教学实施时，可根据需要选择不同的项目进行技术实施。</a:t>
            </a:r>
            <a:endParaRPr lang="zh-CN" altLang="en-US" sz="2000">
              <a:solidFill>
                <a:schemeClr val="tx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000" b="1">
                <a:solidFill>
                  <a:schemeClr val="tx1"/>
                </a:solidFill>
                <a:latin typeface="思源黑体 CN Normal" panose="020B0400000000000000" charset="-122"/>
                <a:ea typeface="思源黑体 CN Normal" panose="020B0400000000000000" charset="-122"/>
                <a:sym typeface="+mn-ea"/>
              </a:rPr>
              <a:t>项目的内容要求描述如下：</a:t>
            </a:r>
            <a:endParaRPr lang="zh-CN" altLang="en-US" sz="2000">
              <a:solidFill>
                <a:schemeClr val="tx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000" b="1">
                <a:solidFill>
                  <a:schemeClr val="tx1"/>
                </a:solidFill>
                <a:latin typeface="思源黑体 CN Normal" panose="020B0400000000000000" charset="-122"/>
                <a:ea typeface="思源黑体 CN Normal" panose="020B0400000000000000" charset="-122"/>
                <a:sym typeface="+mn-ea"/>
              </a:rPr>
              <a:t>1</a:t>
            </a:r>
            <a:r>
              <a:rPr lang="zh-CN" altLang="en-US" sz="2000">
                <a:solidFill>
                  <a:schemeClr val="tx1"/>
                </a:solidFill>
                <a:latin typeface="思源黑体 CN Normal" panose="020B0400000000000000" charset="-122"/>
                <a:ea typeface="思源黑体 CN Normal" panose="020B0400000000000000" charset="-122"/>
                <a:sym typeface="+mn-ea"/>
              </a:rPr>
              <a:t>.</a:t>
            </a:r>
            <a:r>
              <a:rPr lang="en-US" altLang="zh-CN" sz="2000">
                <a:solidFill>
                  <a:schemeClr val="tx1"/>
                </a:solidFill>
                <a:latin typeface="思源黑体 CN Normal" panose="020B0400000000000000" charset="-122"/>
                <a:ea typeface="思源黑体 CN Normal" panose="020B0400000000000000" charset="-122"/>
                <a:sym typeface="+mn-ea"/>
              </a:rPr>
              <a:t> </a:t>
            </a:r>
            <a:r>
              <a:rPr lang="zh-CN" altLang="en-US" sz="2000" b="1">
                <a:solidFill>
                  <a:schemeClr val="tx1"/>
                </a:solidFill>
                <a:latin typeface="思源黑体 CN Normal" panose="020B0400000000000000" charset="-122"/>
                <a:ea typeface="思源黑体 CN Normal" panose="020B0400000000000000" charset="-122"/>
                <a:sym typeface="+mn-ea"/>
              </a:rPr>
              <a:t>业务信息安全保护</a:t>
            </a:r>
            <a:r>
              <a:rPr lang="zh-CN" altLang="en-US" sz="2000">
                <a:solidFill>
                  <a:schemeClr val="tx1"/>
                </a:solidFill>
                <a:latin typeface="思源黑体 CN Normal" panose="020B0400000000000000" charset="-122"/>
                <a:ea typeface="思源黑体 CN Normal" panose="020B0400000000000000" charset="-122"/>
                <a:sym typeface="+mn-ea"/>
              </a:rPr>
              <a:t>：了解评估个人信息安全的方法，会使用工具保护业务动态数据与静态数据全。</a:t>
            </a:r>
            <a:endParaRPr lang="zh-CN" altLang="en-US" sz="2000">
              <a:solidFill>
                <a:schemeClr val="tx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000" b="1">
                <a:solidFill>
                  <a:schemeClr val="tx1"/>
                </a:solidFill>
                <a:latin typeface="思源黑体 CN Normal" panose="020B0400000000000000" charset="-122"/>
                <a:ea typeface="思源黑体 CN Normal" panose="020B0400000000000000" charset="-122"/>
                <a:sym typeface="+mn-ea"/>
              </a:rPr>
              <a:t>2</a:t>
            </a:r>
            <a:r>
              <a:rPr lang="zh-CN" altLang="en-US" sz="2000">
                <a:solidFill>
                  <a:schemeClr val="tx1"/>
                </a:solidFill>
                <a:latin typeface="思源黑体 CN Normal" panose="020B0400000000000000" charset="-122"/>
                <a:ea typeface="思源黑体 CN Normal" panose="020B0400000000000000" charset="-122"/>
                <a:sym typeface="+mn-ea"/>
              </a:rPr>
              <a:t>. </a:t>
            </a:r>
            <a:r>
              <a:rPr lang="zh-CN" altLang="en-US" sz="2000" b="1">
                <a:solidFill>
                  <a:schemeClr val="tx1"/>
                </a:solidFill>
                <a:latin typeface="思源黑体 CN Normal" panose="020B0400000000000000" charset="-122"/>
                <a:ea typeface="思源黑体 CN Normal" panose="020B0400000000000000" charset="-122"/>
                <a:sym typeface="+mn-ea"/>
              </a:rPr>
              <a:t>应用系统信息安全保护</a:t>
            </a:r>
            <a:r>
              <a:rPr lang="zh-CN" altLang="en-US" sz="2000">
                <a:solidFill>
                  <a:schemeClr val="tx1"/>
                </a:solidFill>
                <a:latin typeface="思源黑体 CN Normal" panose="020B0400000000000000" charset="-122"/>
                <a:ea typeface="思源黑体 CN Normal" panose="020B0400000000000000" charset="-122"/>
                <a:sym typeface="+mn-ea"/>
              </a:rPr>
              <a:t>：了解设计企业安全防护方案的方法，能使用工具探测系统信息，并掌握加固应用系统的方法。</a:t>
            </a:r>
            <a:endParaRPr lang="zh-CN" altLang="en-US" sz="2000">
              <a:solidFill>
                <a:schemeClr val="tx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sz="2000" b="1">
                <a:solidFill>
                  <a:schemeClr val="tx1"/>
                </a:solidFill>
                <a:latin typeface="思源黑体 CN Normal" panose="020B0400000000000000" charset="-122"/>
                <a:ea typeface="思源黑体 CN Normal" panose="020B0400000000000000" charset="-122"/>
                <a:sym typeface="+mn-ea"/>
              </a:rPr>
              <a:t>3</a:t>
            </a:r>
            <a:r>
              <a:rPr lang="zh-CN" altLang="en-US" sz="2000">
                <a:solidFill>
                  <a:schemeClr val="tx1"/>
                </a:solidFill>
                <a:latin typeface="思源黑体 CN Normal" panose="020B0400000000000000" charset="-122"/>
                <a:ea typeface="思源黑体 CN Normal" panose="020B0400000000000000" charset="-122"/>
                <a:sym typeface="+mn-ea"/>
              </a:rPr>
              <a:t>.</a:t>
            </a:r>
            <a:r>
              <a:rPr lang="zh-CN" altLang="en-US" sz="2000" b="1">
                <a:solidFill>
                  <a:schemeClr val="tx1"/>
                </a:solidFill>
                <a:latin typeface="思源黑体 CN Normal" panose="020B0400000000000000" charset="-122"/>
                <a:ea typeface="思源黑体 CN Normal" panose="020B0400000000000000" charset="-122"/>
                <a:sym typeface="+mn-ea"/>
              </a:rPr>
              <a:t> 网络攻击安全防御</a:t>
            </a:r>
            <a:r>
              <a:rPr lang="zh-CN" altLang="en-US" sz="2000">
                <a:solidFill>
                  <a:schemeClr val="tx1"/>
                </a:solidFill>
                <a:latin typeface="思源黑体 CN Normal" panose="020B0400000000000000" charset="-122"/>
                <a:ea typeface="思源黑体 CN Normal" panose="020B0400000000000000" charset="-122"/>
                <a:sym typeface="+mn-ea"/>
              </a:rPr>
              <a:t>：能部署简单的渗透测试环境，能利用工具软件查看网络数据包，会配置防火墙功能，防御网络攻击。</a:t>
            </a:r>
            <a:endParaRPr lang="zh-CN" altLang="en-US" sz="2000">
              <a:solidFill>
                <a:schemeClr val="tx1"/>
              </a:solidFill>
              <a:latin typeface="思源黑体 CN Normal" panose="020B0400000000000000" charset="-122"/>
              <a:ea typeface="思源黑体 CN Normal" panose="020B0400000000000000"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96215" y="1630045"/>
            <a:ext cx="6865620" cy="2030095"/>
          </a:xfrm>
          <a:prstGeom prst="rect">
            <a:avLst/>
          </a:prstGeom>
          <a:noFill/>
        </p:spPr>
        <p:txBody>
          <a:bodyPr wrap="square" rtlCol="0" anchor="t">
            <a:spAutoFit/>
          </a:bodyPr>
          <a:p>
            <a:r>
              <a:rPr lang="en-US" altLang="zh-CN">
                <a:solidFill>
                  <a:schemeClr val="accent4"/>
                </a:solidFill>
              </a:rPr>
              <a:t>         </a:t>
            </a:r>
            <a:r>
              <a:rPr lang="zh-CN" altLang="en-US">
                <a:solidFill>
                  <a:schemeClr val="accent4"/>
                </a:solidFill>
              </a:rPr>
              <a:t>步骤 1：</a:t>
            </a:r>
            <a:r>
              <a:rPr lang="zh-CN" altLang="en-US"/>
              <a:t>参考专题 8 项目 1 中任务 3 应用网络中的共享文件相关内容，创建“共享文件夹”。</a:t>
            </a:r>
            <a:endParaRPr lang="zh-CN" altLang="en-US"/>
          </a:p>
          <a:p>
            <a:r>
              <a:rPr lang="en-US" altLang="zh-CN">
                <a:solidFill>
                  <a:schemeClr val="accent4"/>
                </a:solidFill>
              </a:rPr>
              <a:t>        </a:t>
            </a:r>
            <a:r>
              <a:rPr lang="zh-CN" altLang="en-US">
                <a:solidFill>
                  <a:schemeClr val="accent4"/>
                </a:solidFill>
              </a:rPr>
              <a:t>步骤 2：</a:t>
            </a:r>
            <a:r>
              <a:rPr lang="zh-CN" altLang="en-US"/>
              <a:t>在被共享的文件夹的“高级共享”菜单中单击“权限”按钮，然后单击“添</a:t>
            </a:r>
            <a:endParaRPr lang="zh-CN" altLang="en-US"/>
          </a:p>
          <a:p>
            <a:r>
              <a:rPr lang="zh-CN" altLang="en-US"/>
              <a:t>加”按钮，将“Shared”组加入共享权限，并按需要设置其权限，同时删除“Everyone”</a:t>
            </a:r>
            <a:endParaRPr lang="zh-CN" altLang="en-US"/>
          </a:p>
          <a:p>
            <a:r>
              <a:rPr lang="zh-CN" altLang="en-US"/>
              <a:t>用户组，如图 10-1-16 所示。</a:t>
            </a:r>
            <a:endParaRPr lang="zh-CN" altLang="en-US"/>
          </a:p>
        </p:txBody>
      </p:sp>
      <p:pic>
        <p:nvPicPr>
          <p:cNvPr id="5" name="图片 4"/>
          <p:cNvPicPr>
            <a:picLocks noChangeAspect="1"/>
          </p:cNvPicPr>
          <p:nvPr/>
        </p:nvPicPr>
        <p:blipFill>
          <a:blip r:embed="rId1"/>
          <a:stretch>
            <a:fillRect/>
          </a:stretch>
        </p:blipFill>
        <p:spPr>
          <a:xfrm>
            <a:off x="3792220" y="3562350"/>
            <a:ext cx="5452110" cy="3295650"/>
          </a:xfrm>
          <a:prstGeom prst="rect">
            <a:avLst/>
          </a:prstGeom>
        </p:spPr>
      </p:pic>
      <p:sp>
        <p:nvSpPr>
          <p:cNvPr id="6" name="文本框 5"/>
          <p:cNvSpPr txBox="1"/>
          <p:nvPr/>
        </p:nvSpPr>
        <p:spPr>
          <a:xfrm>
            <a:off x="1776095" y="932815"/>
            <a:ext cx="4732655" cy="368300"/>
          </a:xfrm>
          <a:prstGeom prst="rect">
            <a:avLst/>
          </a:prstGeom>
          <a:noFill/>
        </p:spPr>
        <p:txBody>
          <a:bodyPr wrap="none" rtlCol="0" anchor="t">
            <a:spAutoFit/>
          </a:bodyPr>
          <a:p>
            <a:r>
              <a:rPr lang="en-US" b="1" kern="0" spc="300">
                <a:solidFill>
                  <a:srgbClr val="01786A"/>
                </a:solidFill>
                <a:latin typeface="微软雅黑" panose="020B0503020204020204" charset="-122"/>
                <a:ea typeface="微软雅黑" panose="020B0503020204020204" charset="-122"/>
                <a:cs typeface="微软雅黑" panose="020B0503020204020204" charset="-122"/>
                <a:sym typeface="+mn-ea"/>
              </a:rPr>
              <a:t>2.</a:t>
            </a:r>
            <a:r>
              <a:rPr b="1" kern="0" spc="300">
                <a:solidFill>
                  <a:srgbClr val="01786A"/>
                </a:solidFill>
                <a:latin typeface="微软雅黑" panose="020B0503020204020204" charset="-122"/>
                <a:ea typeface="微软雅黑" panose="020B0503020204020204" charset="-122"/>
                <a:cs typeface="微软雅黑" panose="020B0503020204020204" charset="-122"/>
                <a:sym typeface="+mn-ea"/>
              </a:rPr>
              <a:t>为共享文件夹设置用户（或组）权限</a:t>
            </a:r>
            <a:endParaRPr lang="zh-CN" altLang="en-US"/>
          </a:p>
        </p:txBody>
      </p:sp>
      <p:sp>
        <p:nvSpPr>
          <p:cNvPr id="11" name="文本框 10"/>
          <p:cNvSpPr txBox="1"/>
          <p:nvPr/>
        </p:nvSpPr>
        <p:spPr>
          <a:xfrm>
            <a:off x="7752080" y="2730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r>
              <a:rPr lang="zh-CN" altLang="en-US" sz="2400" b="1">
                <a:solidFill>
                  <a:srgbClr val="FFFF00"/>
                </a:solidFill>
                <a:sym typeface="+mn-ea"/>
              </a:rPr>
              <a:t>  保障业务动态数据安全</a:t>
            </a:r>
            <a:endParaRPr lang="zh-CN" altLang="en-US" sz="2400" b="1">
              <a:solidFill>
                <a:srgbClr val="FFFF00"/>
              </a:solidFill>
              <a:sym typeface="+mn-e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949450" y="2275205"/>
            <a:ext cx="7285990" cy="922020"/>
          </a:xfrm>
          <a:prstGeom prst="rect">
            <a:avLst/>
          </a:prstGeom>
          <a:noFill/>
        </p:spPr>
        <p:txBody>
          <a:bodyPr wrap="square" rtlCol="0" anchor="t">
            <a:spAutoFit/>
          </a:bodyPr>
          <a:p>
            <a:r>
              <a:rPr lang="en-US" altLang="zh-CN"/>
              <a:t>         </a:t>
            </a:r>
            <a:r>
              <a:rPr lang="zh-CN" altLang="en-US"/>
              <a:t>从同网络内的其他计算机上，输入设置共享文件夹的计算机的 IP 地址，输入 xiaoxiao用户及密码，即可访问共享的文件夹，而其他没有账户的计算机则无法访问。</a:t>
            </a:r>
            <a:endParaRPr lang="zh-CN" altLang="en-US"/>
          </a:p>
        </p:txBody>
      </p:sp>
      <p:sp>
        <p:nvSpPr>
          <p:cNvPr id="6" name="文本框 5"/>
          <p:cNvSpPr txBox="1"/>
          <p:nvPr/>
        </p:nvSpPr>
        <p:spPr>
          <a:xfrm>
            <a:off x="2640330" y="1772920"/>
            <a:ext cx="2065655" cy="368300"/>
          </a:xfrm>
          <a:prstGeom prst="rect">
            <a:avLst/>
          </a:prstGeom>
          <a:noFill/>
        </p:spPr>
        <p:txBody>
          <a:bodyPr wrap="none" rtlCol="0" anchor="t">
            <a:spAutoFit/>
          </a:bodyPr>
          <a:p>
            <a:r>
              <a:rPr lang="en-US" b="1" kern="0" spc="300">
                <a:solidFill>
                  <a:srgbClr val="01786A"/>
                </a:solidFill>
                <a:latin typeface="微软雅黑" panose="020B0503020204020204" charset="-122"/>
                <a:ea typeface="微软雅黑" panose="020B0503020204020204" charset="-122"/>
                <a:cs typeface="微软雅黑" panose="020B0503020204020204" charset="-122"/>
                <a:sym typeface="+mn-ea"/>
              </a:rPr>
              <a:t>3.</a:t>
            </a:r>
            <a:r>
              <a:rPr b="1" kern="0" spc="300">
                <a:solidFill>
                  <a:srgbClr val="01786A"/>
                </a:solidFill>
                <a:latin typeface="微软雅黑" panose="020B0503020204020204" charset="-122"/>
                <a:ea typeface="微软雅黑" panose="020B0503020204020204" charset="-122"/>
                <a:cs typeface="微软雅黑" panose="020B0503020204020204" charset="-122"/>
                <a:sym typeface="+mn-ea"/>
              </a:rPr>
              <a:t>检测访问权限</a:t>
            </a:r>
            <a:endParaRPr lang="zh-CN" altLang="en-US"/>
          </a:p>
        </p:txBody>
      </p:sp>
      <p:sp>
        <p:nvSpPr>
          <p:cNvPr id="11" name="文本框 10"/>
          <p:cNvSpPr txBox="1"/>
          <p:nvPr/>
        </p:nvSpPr>
        <p:spPr>
          <a:xfrm>
            <a:off x="7752080" y="2730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r>
              <a:rPr lang="zh-CN" altLang="en-US" sz="2400" b="1">
                <a:solidFill>
                  <a:srgbClr val="FFFF00"/>
                </a:solidFill>
                <a:sym typeface="+mn-ea"/>
              </a:rPr>
              <a:t>  保障业务动态数据安全</a:t>
            </a:r>
            <a:endParaRPr lang="zh-CN" altLang="en-US" sz="2400" b="1">
              <a:solidFill>
                <a:srgbClr val="FFFF00"/>
              </a:solidFill>
              <a:sym typeface="+mn-e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1128395" y="1124585"/>
            <a:ext cx="7378700" cy="429895"/>
            <a:chOff x="760" y="2562"/>
            <a:chExt cx="11620" cy="677"/>
          </a:xfrm>
        </p:grpSpPr>
        <p:sp>
          <p:nvSpPr>
            <p:cNvPr id="11" name="文本框 10"/>
            <p:cNvSpPr txBox="1"/>
            <p:nvPr/>
          </p:nvSpPr>
          <p:spPr>
            <a:xfrm>
              <a:off x="1780" y="2562"/>
              <a:ext cx="10600" cy="677"/>
            </a:xfrm>
            <a:prstGeom prst="rect">
              <a:avLst/>
            </a:prstGeom>
            <a:noFill/>
          </p:spPr>
          <p:txBody>
            <a:bodyPr wrap="square" rtlCol="0">
              <a:spAutoFit/>
            </a:bodyPr>
            <a:lstStyle/>
            <a:p>
              <a:r>
                <a:rPr sz="2200" b="1" kern="0" spc="300">
                  <a:solidFill>
                    <a:srgbClr val="01786A"/>
                  </a:solidFill>
                  <a:latin typeface="微软雅黑" panose="020B0503020204020204" charset="-122"/>
                  <a:ea typeface="微软雅黑" panose="020B0503020204020204" charset="-122"/>
                  <a:cs typeface="微软雅黑" panose="020B0503020204020204" charset="-122"/>
                  <a:sym typeface="+mn-ea"/>
                </a:rPr>
                <a:t>文件传输安全</a:t>
              </a:r>
              <a:endParaRPr sz="22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60" y="2572"/>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2</a:t>
              </a:r>
              <a:endParaRPr lang="en-US" altLang="zh-CN" sz="2000" b="1">
                <a:solidFill>
                  <a:schemeClr val="bg1"/>
                </a:solidFill>
              </a:endParaRPr>
            </a:p>
          </p:txBody>
        </p:sp>
      </p:grpSp>
      <p:sp>
        <p:nvSpPr>
          <p:cNvPr id="2" name="文本框 1"/>
          <p:cNvSpPr txBox="1"/>
          <p:nvPr/>
        </p:nvSpPr>
        <p:spPr>
          <a:xfrm>
            <a:off x="2208530" y="1558925"/>
            <a:ext cx="7285990" cy="645160"/>
          </a:xfrm>
          <a:prstGeom prst="rect">
            <a:avLst/>
          </a:prstGeom>
          <a:noFill/>
        </p:spPr>
        <p:txBody>
          <a:bodyPr wrap="square" rtlCol="0" anchor="t">
            <a:spAutoFit/>
          </a:bodyPr>
          <a:p>
            <a:r>
              <a:rPr lang="en-US"/>
              <a:t>         </a:t>
            </a:r>
            <a:r>
              <a:rPr>
                <a:latin typeface="微软雅黑" panose="020B0503020204020204" charset="-122"/>
                <a:ea typeface="微软雅黑" panose="020B0503020204020204" charset="-122"/>
              </a:rPr>
              <a:t>因为业务需要，公司内部的资料会分享给客户，为了保障资料能传递到指定客户手中，设定以下流程保障文件的传输安全。</a:t>
            </a:r>
            <a:endParaRPr>
              <a:latin typeface="微软雅黑" panose="020B0503020204020204" charset="-122"/>
              <a:ea typeface="微软雅黑" panose="020B0503020204020204" charset="-122"/>
            </a:endParaRPr>
          </a:p>
        </p:txBody>
      </p:sp>
      <p:sp>
        <p:nvSpPr>
          <p:cNvPr id="4" name="文本框 3"/>
          <p:cNvSpPr txBox="1"/>
          <p:nvPr/>
        </p:nvSpPr>
        <p:spPr>
          <a:xfrm>
            <a:off x="48260" y="2132965"/>
            <a:ext cx="11659870" cy="2030095"/>
          </a:xfrm>
          <a:prstGeom prst="rect">
            <a:avLst/>
          </a:prstGeom>
          <a:noFill/>
        </p:spPr>
        <p:txBody>
          <a:bodyPr wrap="square" rtlCol="0" anchor="t">
            <a:spAutoFit/>
          </a:bodyPr>
          <a:p>
            <a:r>
              <a:rPr lang="zh-CN" altLang="en-US"/>
              <a:t>（1）加密压缩文件</a:t>
            </a:r>
            <a:endParaRPr lang="zh-CN" altLang="en-US"/>
          </a:p>
          <a:p>
            <a:r>
              <a:rPr lang="zh-CN" altLang="en-US"/>
              <a:t>参考任务 2 使用压缩软件压缩文件并设置密码。</a:t>
            </a:r>
            <a:endParaRPr lang="zh-CN" altLang="en-US"/>
          </a:p>
          <a:p>
            <a:r>
              <a:rPr lang="zh-CN" altLang="en-US"/>
              <a:t>（2）上传网盘并设置密码共享</a:t>
            </a:r>
            <a:endParaRPr lang="zh-CN" altLang="en-US"/>
          </a:p>
          <a:p>
            <a:r>
              <a:rPr lang="zh-CN" altLang="en-US"/>
              <a:t>网盘品牌较多，这里采用百度网盘进行分享。</a:t>
            </a:r>
            <a:endParaRPr lang="zh-CN" altLang="en-US"/>
          </a:p>
          <a:p>
            <a:r>
              <a:rPr lang="zh-CN" altLang="en-US"/>
              <a:t>步骤 1：将资料上传到网盘。</a:t>
            </a:r>
            <a:endParaRPr lang="zh-CN" altLang="en-US"/>
          </a:p>
          <a:p>
            <a:r>
              <a:rPr lang="zh-CN" altLang="en-US"/>
              <a:t>步骤 2：右击文件夹，在弹出的快捷菜单中选择“分享”选项，然后选择分享的时间，</a:t>
            </a:r>
            <a:endParaRPr lang="zh-CN" altLang="en-US"/>
          </a:p>
          <a:p>
            <a:r>
              <a:rPr lang="zh-CN" altLang="en-US"/>
              <a:t>最后生成分享链接及密码，如图 10-1-17 所示。</a:t>
            </a:r>
            <a:endParaRPr lang="zh-CN" altLang="en-US"/>
          </a:p>
        </p:txBody>
      </p:sp>
      <p:pic>
        <p:nvPicPr>
          <p:cNvPr id="5" name="图片 4"/>
          <p:cNvPicPr>
            <a:picLocks noChangeAspect="1"/>
          </p:cNvPicPr>
          <p:nvPr/>
        </p:nvPicPr>
        <p:blipFill>
          <a:blip r:embed="rId1"/>
          <a:stretch>
            <a:fillRect/>
          </a:stretch>
        </p:blipFill>
        <p:spPr>
          <a:xfrm>
            <a:off x="408305" y="4149090"/>
            <a:ext cx="7872730" cy="2694305"/>
          </a:xfrm>
          <a:prstGeom prst="rect">
            <a:avLst/>
          </a:prstGeom>
        </p:spPr>
      </p:pic>
      <p:sp>
        <p:nvSpPr>
          <p:cNvPr id="6" name="文本框 5"/>
          <p:cNvSpPr txBox="1"/>
          <p:nvPr/>
        </p:nvSpPr>
        <p:spPr>
          <a:xfrm>
            <a:off x="8615680" y="2419350"/>
            <a:ext cx="3508375" cy="2030095"/>
          </a:xfrm>
          <a:prstGeom prst="rect">
            <a:avLst/>
          </a:prstGeom>
          <a:noFill/>
        </p:spPr>
        <p:txBody>
          <a:bodyPr wrap="square" rtlCol="0" anchor="t">
            <a:spAutoFit/>
          </a:bodyPr>
          <a:p>
            <a:r>
              <a:rPr lang="zh-CN" altLang="en-US"/>
              <a:t>（3）电话告知客户文件解压密码</a:t>
            </a:r>
            <a:endParaRPr lang="zh-CN" altLang="en-US"/>
          </a:p>
          <a:p>
            <a:r>
              <a:rPr lang="en-US" altLang="zh-CN"/>
              <a:t>        </a:t>
            </a:r>
            <a:r>
              <a:rPr lang="zh-CN" altLang="en-US"/>
              <a:t>将步骤 1 分享文件的链接和密码发给客户，在客户成功下载文件后，还需要解压密码才能查看，此时采用电话告知解压密码的方式，能很大程度地保障文件的安全。</a:t>
            </a:r>
            <a:endParaRPr lang="zh-CN" altLang="en-US"/>
          </a:p>
        </p:txBody>
      </p:sp>
      <p:sp>
        <p:nvSpPr>
          <p:cNvPr id="7" name="文本框 6"/>
          <p:cNvSpPr txBox="1"/>
          <p:nvPr/>
        </p:nvSpPr>
        <p:spPr>
          <a:xfrm>
            <a:off x="7752080" y="27305"/>
            <a:ext cx="4133215" cy="460375"/>
          </a:xfrm>
          <a:prstGeom prst="rect">
            <a:avLst/>
          </a:prstGeom>
          <a:noFill/>
        </p:spPr>
        <p:txBody>
          <a:bodyPr wrap="none" rtlCol="0" anchor="t">
            <a:spAutoFit/>
          </a:bodyPr>
          <a:lstStyle/>
          <a:p>
            <a:pPr algn="l"/>
            <a:r>
              <a:rPr lang="zh-CN" altLang="en-US" sz="2400" b="1">
                <a:solidFill>
                  <a:srgbClr val="FFFF00"/>
                </a:solidFill>
                <a:sym typeface="+mn-ea"/>
              </a:rPr>
              <a:t>任务</a:t>
            </a:r>
            <a:r>
              <a:rPr lang="en-US" altLang="zh-CN" sz="2400" b="1">
                <a:solidFill>
                  <a:srgbClr val="FFFF00"/>
                </a:solidFill>
                <a:sym typeface="+mn-ea"/>
              </a:rPr>
              <a:t>3</a:t>
            </a:r>
            <a:r>
              <a:rPr lang="zh-CN" altLang="en-US" sz="2400" b="1">
                <a:solidFill>
                  <a:srgbClr val="FFFF00"/>
                </a:solidFill>
                <a:sym typeface="+mn-ea"/>
              </a:rPr>
              <a:t>  保障业务动态数据安全</a:t>
            </a:r>
            <a:endParaRPr lang="zh-CN" altLang="en-US" sz="2400" b="1">
              <a:solidFill>
                <a:srgbClr val="FFFF00"/>
              </a:solidFill>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项目分享</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1429385" y="3790315"/>
            <a:ext cx="9500870" cy="993140"/>
            <a:chOff x="2069" y="7926"/>
            <a:chExt cx="14962" cy="1564"/>
          </a:xfrm>
        </p:grpSpPr>
        <p:sp>
          <p:nvSpPr>
            <p:cNvPr id="31" name="矩形 30"/>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endPar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30" name="文本框 29"/>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由学生代表与指导教师组成项目评审组，各工作团队制作汇报材料并进行答辩。</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grpSp>
        <p:nvGrpSpPr>
          <p:cNvPr id="4" name="组合 3"/>
          <p:cNvGrpSpPr/>
          <p:nvPr/>
        </p:nvGrpSpPr>
        <p:grpSpPr>
          <a:xfrm>
            <a:off x="1427480" y="2117090"/>
            <a:ext cx="9500870" cy="993140"/>
            <a:chOff x="2069" y="7926"/>
            <a:chExt cx="14962" cy="1564"/>
          </a:xfrm>
        </p:grpSpPr>
        <p:sp>
          <p:nvSpPr>
            <p:cNvPr id="5" name="矩形 4"/>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endPar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8" name="文本框 7"/>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各工作团队展示交流项目，谈谈自己的心得体会，并选派代表分享交流。</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项目评价</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450215"/>
          </a:xfrm>
          <a:prstGeom prst="rect">
            <a:avLst/>
          </a:prstGeom>
          <a:noFill/>
        </p:spPr>
        <p:txBody>
          <a:bodyPr wrap="square" rtlCol="0" anchor="t">
            <a:spAutoFit/>
          </a:bodyPr>
          <a:lstStyle/>
          <a:p>
            <a:pPr indent="508000" fontAlgn="auto">
              <a:lnSpc>
                <a:spcPts val="2800"/>
              </a:lnSpc>
              <a:extLst>
                <a:ext uri="{35155182-B16C-46BC-9424-99874614C6A1}">
                  <wpsdc:indentchars xmlns:wpsdc="http://www.wps.cn/officeDocument/2017/drawingmlCustomData" val="200" checksum="282533468"/>
                </a:ext>
              </a:extLst>
            </a:pPr>
            <a:r>
              <a:rPr lang="zh-CN" altLang="en-US" sz="2000">
                <a:solidFill>
                  <a:srgbClr val="F65738"/>
                </a:solidFill>
                <a:latin typeface="微软雅黑" panose="020B0503020204020204" charset="-122"/>
                <a:ea typeface="微软雅黑" panose="020B0503020204020204" charset="-122"/>
                <a:cs typeface="微软雅黑" panose="020B0503020204020204" charset="-122"/>
              </a:rPr>
              <a:t>根据项目完成情况填涂表</a:t>
            </a:r>
            <a:endParaRPr lang="zh-CN" altLang="en-US" sz="2000">
              <a:solidFill>
                <a:srgbClr val="F65738"/>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9" name="表格 8"/>
          <p:cNvGraphicFramePr/>
          <p:nvPr>
            <p:custDataLst>
              <p:tags r:id="rId1"/>
            </p:custDataLst>
          </p:nvPr>
        </p:nvGraphicFramePr>
        <p:xfrm>
          <a:off x="1912620" y="2277110"/>
          <a:ext cx="8532495" cy="3200400"/>
        </p:xfrm>
        <a:graphic>
          <a:graphicData uri="http://schemas.openxmlformats.org/drawingml/2006/table">
            <a:tbl>
              <a:tblPr firstRow="1" bandRow="1">
                <a:tableStyleId>{5C22544A-7EE6-4342-B048-85BDC9FD1C3A}</a:tableStyleId>
              </a:tblPr>
              <a:tblGrid>
                <a:gridCol w="2503170"/>
                <a:gridCol w="3762375"/>
                <a:gridCol w="2266950"/>
              </a:tblGrid>
              <a:tr h="640080">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类</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别</a:t>
                      </a:r>
                      <a:endParaRPr lang="zh-CN" altLang="en-US" sz="2000">
                        <a:latin typeface="微软雅黑" panose="020B0503020204020204" charset="-122"/>
                        <a:ea typeface="微软雅黑" panose="020B0503020204020204" charset="-122"/>
                        <a:cs typeface="微软雅黑" panose="020B0503020204020204" charset="-122"/>
                      </a:endParaRP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内</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容</a:t>
                      </a:r>
                      <a:endParaRPr lang="zh-CN" altLang="en-US" sz="2000">
                        <a:latin typeface="微软雅黑" panose="020B0503020204020204" charset="-122"/>
                        <a:ea typeface="微软雅黑" panose="020B0503020204020204" charset="-122"/>
                        <a:cs typeface="微软雅黑" panose="020B0503020204020204" charset="-122"/>
                      </a:endParaRP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评</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分</a:t>
                      </a:r>
                      <a:endParaRPr lang="zh-CN" altLang="en-US" sz="2000">
                        <a:latin typeface="微软雅黑" panose="020B0503020204020204" charset="-122"/>
                        <a:ea typeface="微软雅黑" panose="020B0503020204020204" charset="-122"/>
                        <a:cs typeface="微软雅黑" panose="020B0503020204020204" charset="-122"/>
                      </a:endParaRPr>
                    </a:p>
                  </a:txBody>
                  <a:tcPr>
                    <a:solidFill>
                      <a:srgbClr val="83A29D"/>
                    </a:solidFill>
                  </a:tcPr>
                </a:tc>
              </a:tr>
              <a:tr h="640080">
                <a:tc>
                  <a:txBody>
                    <a:bodyPr/>
                    <a:lstStyle/>
                    <a:p>
                      <a:pPr algn="ctr">
                        <a:buNone/>
                      </a:pPr>
                      <a:r>
                        <a:rPr lang="zh-CN" altLang="en-US"/>
                        <a:t>项目质量</a:t>
                      </a:r>
                      <a:endParaRPr lang="zh-CN" altLang="en-US"/>
                    </a:p>
                  </a:txBody>
                  <a:tcPr>
                    <a:solidFill>
                      <a:srgbClr val="E4EBEA"/>
                    </a:solidFill>
                  </a:tcPr>
                </a:tc>
                <a:tc>
                  <a:txBody>
                    <a:bodyPr/>
                    <a:lstStyle/>
                    <a:p>
                      <a:pPr algn="l">
                        <a:buNone/>
                      </a:pPr>
                      <a:r>
                        <a:rPr lang="zh-CN" altLang="en-US" sz="1600"/>
                        <a:t>1. 各个任务的评价汇总</a:t>
                      </a:r>
                      <a:endParaRPr lang="zh-CN" altLang="en-US" sz="1600"/>
                    </a:p>
                    <a:p>
                      <a:pPr algn="l">
                        <a:buNone/>
                      </a:pPr>
                      <a:r>
                        <a:rPr lang="zh-CN" altLang="en-US" sz="1600"/>
                        <a:t>2. 项目完成质量</a:t>
                      </a:r>
                      <a:endParaRPr lang="zh-CN" altLang="en-US" sz="1600"/>
                    </a:p>
                  </a:txBody>
                  <a:tcPr>
                    <a:solidFill>
                      <a:srgbClr val="E4EBEA"/>
                    </a:solidFill>
                  </a:tcPr>
                </a:tc>
                <a:tc>
                  <a:txBody>
                    <a:bodyPr/>
                    <a:lstStyle/>
                    <a:p>
                      <a:pPr algn="ctr">
                        <a:buNone/>
                      </a:pPr>
                      <a:r>
                        <a:rPr lang="zh-CN" altLang="en-US"/>
                        <a:t>☆☆☆</a:t>
                      </a:r>
                      <a:endParaRPr lang="zh-CN" altLang="en-US"/>
                    </a:p>
                  </a:txBody>
                  <a:tcPr>
                    <a:solidFill>
                      <a:srgbClr val="E4EBEA"/>
                    </a:solidFill>
                  </a:tcPr>
                </a:tc>
              </a:tr>
              <a:tr h="640080">
                <a:tc>
                  <a:txBody>
                    <a:bodyPr/>
                    <a:lstStyle/>
                    <a:p>
                      <a:pPr algn="ctr">
                        <a:buNone/>
                      </a:pPr>
                      <a:r>
                        <a:rPr lang="zh-CN" altLang="en-US"/>
                        <a:t>团队协作</a:t>
                      </a:r>
                      <a:endParaRPr lang="zh-CN" altLang="en-US"/>
                    </a:p>
                  </a:txBody>
                  <a:tcPr>
                    <a:solidFill>
                      <a:srgbClr val="E4EBEA"/>
                    </a:solidFill>
                  </a:tcPr>
                </a:tc>
                <a:tc>
                  <a:txBody>
                    <a:bodyPr/>
                    <a:lstStyle/>
                    <a:p>
                      <a:pPr algn="l">
                        <a:buClrTx/>
                        <a:buSzTx/>
                        <a:buNone/>
                      </a:pPr>
                      <a:r>
                        <a:rPr lang="zh-CN" altLang="en-US" sz="1600"/>
                        <a:t>1. 团队分工、协作机制及合作效果</a:t>
                      </a:r>
                      <a:endParaRPr lang="zh-CN" altLang="en-US" sz="1600"/>
                    </a:p>
                    <a:p>
                      <a:pPr algn="l">
                        <a:buClrTx/>
                        <a:buSzTx/>
                        <a:buNone/>
                      </a:pPr>
                      <a:r>
                        <a:rPr lang="zh-CN" altLang="en-US" sz="1600"/>
                        <a:t>2. 协作创新情况</a:t>
                      </a:r>
                      <a:endParaRPr lang="zh-CN" altLang="en-US" sz="1600"/>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tr>
              <a:tr h="640080">
                <a:tc>
                  <a:txBody>
                    <a:bodyPr/>
                    <a:lstStyle/>
                    <a:p>
                      <a:pPr algn="ctr">
                        <a:buNone/>
                      </a:pPr>
                      <a:r>
                        <a:rPr lang="zh-CN" altLang="en-US"/>
                        <a:t>职业规范</a:t>
                      </a:r>
                      <a:endParaRPr lang="zh-CN" altLang="en-US"/>
                    </a:p>
                  </a:txBody>
                  <a:tcPr>
                    <a:solidFill>
                      <a:srgbClr val="E4EBEA"/>
                    </a:solidFill>
                  </a:tcPr>
                </a:tc>
                <a:tc>
                  <a:txBody>
                    <a:bodyPr/>
                    <a:lstStyle/>
                    <a:p>
                      <a:pPr algn="l">
                        <a:buClrTx/>
                        <a:buSzTx/>
                        <a:buNone/>
                      </a:pPr>
                      <a:r>
                        <a:rPr lang="zh-CN" altLang="en-US" sz="1600"/>
                        <a:t>1. 项目管理、实施环境规范</a:t>
                      </a:r>
                      <a:endParaRPr lang="zh-CN" altLang="en-US" sz="1600"/>
                    </a:p>
                    <a:p>
                      <a:pPr algn="l">
                        <a:buClrTx/>
                        <a:buSzTx/>
                        <a:buNone/>
                      </a:pPr>
                      <a:r>
                        <a:rPr lang="zh-CN" altLang="en-US" sz="1600"/>
                        <a:t>2. 项目实施过程、相关文档的规范</a:t>
                      </a:r>
                      <a:endParaRPr lang="zh-CN" altLang="en-US" sz="1600"/>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tr>
              <a:tr h="640080">
                <a:tc>
                  <a:txBody>
                    <a:bodyPr/>
                    <a:lstStyle/>
                    <a:p>
                      <a:pPr algn="ctr">
                        <a:buNone/>
                      </a:pPr>
                      <a:r>
                        <a:rPr lang="zh-CN" altLang="en-US"/>
                        <a:t>建议</a:t>
                      </a:r>
                      <a:endParaRPr lang="zh-CN" altLang="en-US"/>
                    </a:p>
                  </a:txBody>
                  <a:tcPr>
                    <a:solidFill>
                      <a:srgbClr val="E4EBEA"/>
                    </a:solidFill>
                  </a:tcPr>
                </a:tc>
                <a:tc>
                  <a:txBody>
                    <a:bodyPr/>
                    <a:lstStyle/>
                    <a:p>
                      <a:pPr algn="l">
                        <a:buNone/>
                      </a:pPr>
                      <a:endParaRPr lang="zh-CN" altLang="en-US" sz="1600"/>
                    </a:p>
                  </a:txBody>
                  <a:tcPr>
                    <a:solidFill>
                      <a:srgbClr val="E4EBEA"/>
                    </a:solidFill>
                  </a:tcPr>
                </a:tc>
                <a:tc>
                  <a:txBody>
                    <a:bodyPr/>
                    <a:lstStyle/>
                    <a:p>
                      <a:pPr algn="ctr">
                        <a:buNone/>
                      </a:pPr>
                      <a:endParaRPr lang="zh-CN" altLang="en-US"/>
                    </a:p>
                  </a:txBody>
                  <a:tcPr>
                    <a:solidFill>
                      <a:srgbClr val="E4EBEA"/>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200150" y="1845310"/>
            <a:ext cx="9928225" cy="3667760"/>
          </a:xfrm>
          <a:prstGeom prst="rect">
            <a:avLst/>
          </a:prstGeom>
          <a:solidFill>
            <a:srgbClr val="83A29D"/>
          </a:solidFill>
          <a:ln w="69850" cap="flat" cmpd="sng" algn="ctr">
            <a:solidFill>
              <a:srgbClr val="A2B9B5"/>
            </a:soli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cs typeface="+mn-cs"/>
            </a:endParaRPr>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项目总结</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379855" y="2562860"/>
            <a:ext cx="9743440" cy="1938020"/>
          </a:xfrm>
          <a:prstGeom prst="rect">
            <a:avLst/>
          </a:prstGeom>
          <a:noFill/>
        </p:spPr>
        <p:txBody>
          <a:bodyPr wrap="square" rtlCol="0" anchor="t">
            <a:spAutoFit/>
          </a:bodyPr>
          <a:lstStyle/>
          <a:p>
            <a:pPr indent="508000" fontAlgn="auto">
              <a:lnSpc>
                <a:spcPct val="150000"/>
              </a:lnSpc>
              <a:extLst>
                <a:ext uri="{35155182-B16C-46BC-9424-99874614C6A1}">
                  <wpsdc:indentchars xmlns:wpsdc="http://www.wps.cn/officeDocument/2017/drawingmlCustomData" val="200" checksum="282533468"/>
                </a:ext>
              </a:extLst>
            </a:pPr>
            <a:r>
              <a:rPr lang="zh-CN" altLang="en-US" sz="2000">
                <a:solidFill>
                  <a:schemeClr val="bg1"/>
                </a:solidFill>
                <a:latin typeface="微软雅黑" panose="020B0503020204020204" charset="-122"/>
                <a:ea typeface="微软雅黑" panose="020B0503020204020204" charset="-122"/>
                <a:cs typeface="微软雅黑" panose="020B0503020204020204" charset="-122"/>
              </a:rPr>
              <a:t>本项目依据行动导向理念，将行业中的业务信息安全保护涉及的多个典型工作任务转化为项目学习内容，共分为保护个人信息、防护业务静态数据安全、保障业务动态数据安全 3 个任务。让学生学会保护个人信息方法的同时，培养良好的网络安全意识，同时学会保护业务静态数据及业务动态数据的简单方法。</a:t>
            </a:r>
            <a:endParaRPr lang="zh-CN" altLang="en-US" sz="200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400" y="4173220"/>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222750" y="1701165"/>
            <a:ext cx="4678680" cy="1861185"/>
          </a:xfrm>
          <a:prstGeom prst="rect">
            <a:avLst/>
          </a:prstGeom>
          <a:noFill/>
        </p:spPr>
        <p:txBody>
          <a:bodyPr wrap="none" rtlCol="0">
            <a:spAutoFit/>
          </a:bodyPr>
          <a:lstStyle/>
          <a:p>
            <a:pPr algn="l"/>
            <a:r>
              <a:rPr lang="zh-CN" altLang="en-US" sz="11500" b="1" spc="300" dirty="0">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谢谢！</a:t>
            </a:r>
            <a:endParaRPr lang="zh-CN" altLang="en-US" sz="11500" b="1" spc="300" dirty="0">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Arial" panose="020B0604020202020204" pitchFamily="34" charset="0"/>
              <a:sym typeface="+mn-ea"/>
            </a:endParaRPr>
          </a:p>
        </p:txBody>
      </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35915" y="189230"/>
            <a:ext cx="2760345" cy="44005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8900" y="4220845"/>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2279015" y="1814195"/>
            <a:ext cx="7872730" cy="1040130"/>
            <a:chOff x="3250" y="2857"/>
            <a:chExt cx="12398" cy="1638"/>
          </a:xfrm>
        </p:grpSpPr>
        <p:sp>
          <p:nvSpPr>
            <p:cNvPr id="5" name="文本框 4"/>
            <p:cNvSpPr txBox="1"/>
            <p:nvPr/>
          </p:nvSpPr>
          <p:spPr>
            <a:xfrm>
              <a:off x="3250" y="2857"/>
              <a:ext cx="12398" cy="1452"/>
            </a:xfrm>
            <a:prstGeom prst="rect">
              <a:avLst/>
            </a:prstGeom>
            <a:noFill/>
          </p:spPr>
          <p:txBody>
            <a:bodyPr wrap="none" rtlCol="0">
              <a:spAutoFit/>
            </a:bodyPr>
            <a:lstStyle/>
            <a:p>
              <a:pPr algn="l"/>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项目</a:t>
              </a:r>
              <a:r>
                <a:rPr lang="en-US" altLang="zh-CN" sz="5400" b="1" dirty="0">
                  <a:solidFill>
                    <a:srgbClr val="5B7A79"/>
                  </a:solidFill>
                  <a:latin typeface="微软雅黑" panose="020B0503020204020204" charset="-122"/>
                  <a:ea typeface="微软雅黑" panose="020B0503020204020204" charset="-122"/>
                  <a:cs typeface="微软雅黑" panose="020B0503020204020204" charset="-122"/>
                </a:rPr>
                <a:t>1  </a:t>
              </a:r>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业务信息安全保护</a:t>
              </a:r>
              <a:endParaRPr lang="zh-CN" altLang="en-US" sz="5400" b="1" dirty="0">
                <a:solidFill>
                  <a:srgbClr val="5B7A79"/>
                </a:solidFill>
                <a:latin typeface="微软雅黑" panose="020B0503020204020204" charset="-122"/>
                <a:ea typeface="微软雅黑" panose="020B0503020204020204" charset="-122"/>
                <a:cs typeface="微软雅黑" panose="020B0503020204020204" charset="-122"/>
              </a:endParaRPr>
            </a:p>
          </p:txBody>
        </p:sp>
        <p:cxnSp>
          <p:nvCxnSpPr>
            <p:cNvPr id="15" name="直接箭头连接符 14"/>
            <p:cNvCxnSpPr/>
            <p:nvPr/>
          </p:nvCxnSpPr>
          <p:spPr>
            <a:xfrm>
              <a:off x="3310" y="4495"/>
              <a:ext cx="12150" cy="0"/>
            </a:xfrm>
            <a:prstGeom prst="straightConnector1">
              <a:avLst/>
            </a:prstGeom>
            <a:ln w="19050">
              <a:solidFill>
                <a:srgbClr val="5B7A79"/>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稻壳儿原创设计师【幻雨工作室】_2"/>
          <p:cNvSpPr txBox="1"/>
          <p:nvPr/>
        </p:nvSpPr>
        <p:spPr>
          <a:xfrm>
            <a:off x="670484" y="249332"/>
            <a:ext cx="7301789" cy="3683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2" name="图片 1"/>
          <p:cNvPicPr>
            <a:picLocks noChangeAspect="1"/>
          </p:cNvPicPr>
          <p:nvPr/>
        </p:nvPicPr>
        <p:blipFill>
          <a:blip r:embed="rId1">
            <a:clrChange>
              <a:clrFrom>
                <a:srgbClr val="FEFEFE">
                  <a:alpha val="100000"/>
                </a:srgbClr>
              </a:clrFrom>
              <a:clrTo>
                <a:srgbClr val="FEFEFE">
                  <a:alpha val="100000"/>
                  <a:alpha val="0"/>
                </a:srgbClr>
              </a:clrTo>
            </a:clrChange>
          </a:blip>
          <a:stretch>
            <a:fillRect/>
          </a:stretch>
        </p:blipFill>
        <p:spPr>
          <a:xfrm>
            <a:off x="71376" y="119557"/>
            <a:ext cx="599108" cy="599108"/>
          </a:xfrm>
          <a:prstGeom prst="rect">
            <a:avLst/>
          </a:prstGeom>
        </p:spPr>
      </p:pic>
      <p:pic>
        <p:nvPicPr>
          <p:cNvPr id="8" name="图片 7" descr="理工社logo矢量图-横排黑色"/>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9768205" y="6308725"/>
            <a:ext cx="2230755" cy="355600"/>
          </a:xfrm>
          <a:prstGeom prst="rect">
            <a:avLst/>
          </a:prstGeom>
        </p:spPr>
      </p:pic>
      <p:sp>
        <p:nvSpPr>
          <p:cNvPr id="20" name="文本框 19"/>
          <p:cNvSpPr txBox="1"/>
          <p:nvPr/>
        </p:nvSpPr>
        <p:spPr>
          <a:xfrm>
            <a:off x="3735705" y="4291965"/>
            <a:ext cx="3656330" cy="460375"/>
          </a:xfrm>
          <a:prstGeom prst="rect">
            <a:avLst/>
          </a:prstGeom>
          <a:noFill/>
        </p:spPr>
        <p:txBody>
          <a:bodyPr wrap="square" rtlCol="0" anchor="t">
            <a:spAutoFit/>
          </a:bodyPr>
          <a:lstStyle/>
          <a:p>
            <a:r>
              <a:rPr lang="zh-CN" altLang="en-US" sz="2400" b="1">
                <a:solidFill>
                  <a:schemeClr val="bg1"/>
                </a:solidFill>
              </a:rPr>
              <a:t>任务 1</a:t>
            </a:r>
            <a:r>
              <a:rPr lang="en-US" altLang="zh-CN" sz="2400" b="1">
                <a:solidFill>
                  <a:schemeClr val="bg1"/>
                </a:solidFill>
              </a:rPr>
              <a:t>  </a:t>
            </a:r>
            <a:r>
              <a:rPr lang="zh-CN" altLang="en-US" sz="2400">
                <a:solidFill>
                  <a:schemeClr val="bg1"/>
                </a:solidFill>
              </a:rPr>
              <a:t>保护个人信息</a:t>
            </a:r>
            <a:endParaRPr lang="zh-CN" altLang="en-US" sz="2400">
              <a:solidFill>
                <a:schemeClr val="bg1"/>
              </a:solidFill>
            </a:endParaRPr>
          </a:p>
        </p:txBody>
      </p:sp>
      <p:sp>
        <p:nvSpPr>
          <p:cNvPr id="21" name="文本框 20"/>
          <p:cNvSpPr txBox="1"/>
          <p:nvPr/>
        </p:nvSpPr>
        <p:spPr>
          <a:xfrm>
            <a:off x="3719830" y="5588635"/>
            <a:ext cx="4511675" cy="460375"/>
          </a:xfrm>
          <a:prstGeom prst="rect">
            <a:avLst/>
          </a:prstGeom>
          <a:noFill/>
        </p:spPr>
        <p:txBody>
          <a:bodyPr wrap="square" rtlCol="0" anchor="t">
            <a:spAutoFit/>
          </a:bodyPr>
          <a:lstStyle/>
          <a:p>
            <a:pPr algn="l">
              <a:buClrTx/>
              <a:buSzTx/>
              <a:buFontTx/>
            </a:pPr>
            <a:r>
              <a:rPr lang="zh-CN" altLang="en-US" sz="2400" b="1">
                <a:solidFill>
                  <a:schemeClr val="bg1"/>
                </a:solidFill>
              </a:rPr>
              <a:t>任务</a:t>
            </a:r>
            <a:r>
              <a:rPr lang="en-US" altLang="zh-CN" sz="2400" b="1">
                <a:solidFill>
                  <a:schemeClr val="bg1"/>
                </a:solidFill>
              </a:rPr>
              <a:t>3</a:t>
            </a:r>
            <a:r>
              <a:rPr lang="zh-CN" altLang="en-US" sz="2400" b="1">
                <a:solidFill>
                  <a:schemeClr val="bg1"/>
                </a:solidFill>
              </a:rPr>
              <a:t> </a:t>
            </a:r>
            <a:r>
              <a:rPr lang="en-US" altLang="zh-CN" sz="2400" b="1">
                <a:solidFill>
                  <a:schemeClr val="bg1"/>
                </a:solidFill>
              </a:rPr>
              <a:t>  </a:t>
            </a:r>
            <a:r>
              <a:rPr lang="zh-CN" altLang="en-US" sz="2400">
                <a:solidFill>
                  <a:schemeClr val="bg1"/>
                </a:solidFill>
              </a:rPr>
              <a:t>保障业务动态数据安全</a:t>
            </a:r>
            <a:endParaRPr lang="zh-CN" altLang="en-US" sz="2400">
              <a:solidFill>
                <a:schemeClr val="bg1"/>
              </a:solidFill>
            </a:endParaRPr>
          </a:p>
        </p:txBody>
      </p:sp>
      <p:sp>
        <p:nvSpPr>
          <p:cNvPr id="6" name="文本框 5"/>
          <p:cNvSpPr txBox="1"/>
          <p:nvPr/>
        </p:nvSpPr>
        <p:spPr>
          <a:xfrm>
            <a:off x="3735705" y="4940300"/>
            <a:ext cx="4568190" cy="460375"/>
          </a:xfrm>
          <a:prstGeom prst="rect">
            <a:avLst/>
          </a:prstGeom>
          <a:noFill/>
        </p:spPr>
        <p:txBody>
          <a:bodyPr wrap="square" rtlCol="0" anchor="t">
            <a:spAutoFit/>
          </a:bodyPr>
          <a:p>
            <a:pPr algn="l">
              <a:buClrTx/>
              <a:buSzTx/>
              <a:buFontTx/>
            </a:pPr>
            <a:r>
              <a:rPr lang="zh-CN" altLang="en-US" sz="2400" b="1">
                <a:solidFill>
                  <a:schemeClr val="bg1"/>
                </a:solidFill>
              </a:rPr>
              <a:t>任务 2</a:t>
            </a:r>
            <a:r>
              <a:rPr lang="en-US" altLang="zh-CN" sz="2400" b="1">
                <a:solidFill>
                  <a:schemeClr val="bg1"/>
                </a:solidFill>
              </a:rPr>
              <a:t>  </a:t>
            </a:r>
            <a:r>
              <a:rPr lang="zh-CN" altLang="en-US" sz="2400">
                <a:solidFill>
                  <a:schemeClr val="bg1"/>
                </a:solidFill>
              </a:rPr>
              <a:t>防护业务静态数据安全</a:t>
            </a:r>
            <a:endParaRPr lang="zh-CN" altLang="en-US" sz="240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44295" y="1701165"/>
            <a:ext cx="9557385" cy="3270885"/>
          </a:xfrm>
          <a:prstGeom prst="rect">
            <a:avLst/>
          </a:prstGeom>
          <a:solidFill>
            <a:srgbClr val="83A29D"/>
          </a:solidFill>
          <a:ln w="57150">
            <a:solidFill>
              <a:srgbClr val="A2B9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970"/>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项目背景</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847850" y="2065655"/>
            <a:ext cx="8716010" cy="2030095"/>
          </a:xfrm>
          <a:prstGeom prst="rect">
            <a:avLst/>
          </a:prstGeom>
          <a:noFill/>
        </p:spPr>
        <p:txBody>
          <a:bodyPr wrap="square" rtlCol="0" anchor="t">
            <a:spAutoFit/>
          </a:bodyPr>
          <a:lstStyle/>
          <a:p>
            <a:pPr indent="711200" fontAlgn="auto">
              <a:lnSpc>
                <a:spcPct val="150000"/>
              </a:lnSpc>
              <a:extLst>
                <a:ext uri="{35155182-B16C-46BC-9424-99874614C6A1}">
                  <wpsdc:indentchars xmlns:wpsdc="http://www.wps.cn/officeDocument/2017/drawingmlCustomData" val="200" checksum="3773799597"/>
                </a:ext>
              </a:extLst>
            </a:pPr>
            <a:r>
              <a:rPr lang="zh-CN" altLang="en-US" sz="2800">
                <a:solidFill>
                  <a:schemeClr val="bg1"/>
                </a:solidFill>
                <a:latin typeface="微软雅黑" panose="020B0503020204020204" charset="-122"/>
                <a:ea typeface="微软雅黑" panose="020B0503020204020204" charset="-122"/>
                <a:cs typeface="微软雅黑" panose="020B0503020204020204" charset="-122"/>
              </a:rPr>
              <a:t>小小利用暑假在一家网络安全公司顶岗实习，该公司对员工的个人信息和数据防护要求较高，刚进入公司的新员工培训就是个人信息安全保护。</a:t>
            </a:r>
            <a:endParaRPr lang="zh-CN" altLang="en-US" sz="280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项目分析</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27635" y="1269365"/>
            <a:ext cx="11926570" cy="1168400"/>
          </a:xfrm>
          <a:prstGeom prst="rect">
            <a:avLst/>
          </a:prstGeom>
          <a:noFill/>
        </p:spPr>
        <p:txBody>
          <a:bodyPr wrap="square" rtlCol="0" anchor="t">
            <a:spAutoFit/>
          </a:bodyPr>
          <a:lstStyle/>
          <a:p>
            <a:pPr indent="609600" fontAlgn="auto">
              <a:lnSpc>
                <a:spcPts val="2800"/>
              </a:lnSpc>
              <a:extLst>
                <a:ext uri="{35155182-B16C-46BC-9424-99874614C6A1}">
                  <wpsdc:indentchars xmlns:wpsdc="http://www.wps.cn/officeDocument/2017/drawingmlCustomData" val="200" checksum="4158780845"/>
                </a:ext>
              </a:extLst>
            </a:pPr>
            <a:r>
              <a:rPr lang="zh-CN" altLang="en-US" sz="240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公司的新员工培训，首先了解保护个人信息的方法；然后掌握设置用户访问权限、数据加密及备份防护业务静态数据的方法；最后学会使用共享文件、网络传输文件等手段实现业务动态数据的保障。</a:t>
            </a:r>
            <a:r>
              <a:rPr lang="en-US" altLang="zh-CN" sz="240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r>
              <a:rPr lang="zh-CN" altLang="en-US" sz="240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项目结构如图 10-1-1 所示。</a:t>
            </a:r>
            <a:endParaRPr lang="zh-CN" altLang="en-US" sz="240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descr="QQ截图20220412160709"/>
          <p:cNvPicPr>
            <a:picLocks noChangeAspect="1"/>
          </p:cNvPicPr>
          <p:nvPr/>
        </p:nvPicPr>
        <p:blipFill>
          <a:blip r:embed="rId1"/>
          <a:stretch>
            <a:fillRect/>
          </a:stretch>
        </p:blipFill>
        <p:spPr>
          <a:xfrm>
            <a:off x="2136140" y="3213100"/>
            <a:ext cx="7598410" cy="282511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学习目标</a:t>
              </a:r>
              <a:endParaRPr lang="zh-CN" altLang="en-US" sz="2800">
                <a:solidFill>
                  <a:srgbClr val="5B7A79"/>
                </a:solidFill>
                <a:latin typeface="方正粗黑宋简体" panose="02000000000000000000" charset="-122"/>
                <a:ea typeface="方正粗黑宋简体" panose="02000000000000000000" charset="-122"/>
              </a:endParaRP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2136486" y="1781810"/>
            <a:ext cx="7972079" cy="3839845"/>
            <a:chOff x="4030" y="2354"/>
            <a:chExt cx="12115" cy="6047"/>
          </a:xfrm>
        </p:grpSpPr>
        <p:grpSp>
          <p:nvGrpSpPr>
            <p:cNvPr id="2" name="组合 1"/>
            <p:cNvGrpSpPr/>
            <p:nvPr/>
          </p:nvGrpSpPr>
          <p:grpSpPr>
            <a:xfrm>
              <a:off x="4227" y="2354"/>
              <a:ext cx="11669" cy="6047"/>
              <a:chOff x="1787" y="2539"/>
              <a:chExt cx="9907" cy="6047"/>
            </a:xfrm>
          </p:grpSpPr>
          <p:cxnSp>
            <p:nvCxnSpPr>
              <p:cNvPr id="18" name="直接连接符 17"/>
              <p:cNvCxnSpPr/>
              <p:nvPr/>
            </p:nvCxnSpPr>
            <p:spPr>
              <a:xfrm>
                <a:off x="1787" y="2539"/>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787" y="8586"/>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grpSp>
        <p:sp>
          <p:nvSpPr>
            <p:cNvPr id="9" name="文本框 7"/>
            <p:cNvSpPr txBox="1">
              <a:spLocks noChangeArrowheads="1"/>
            </p:cNvSpPr>
            <p:nvPr/>
          </p:nvSpPr>
          <p:spPr bwMode="auto">
            <a:xfrm>
              <a:off x="4044" y="3018"/>
              <a:ext cx="12101"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了解保护个人信息的方法</a:t>
              </a:r>
              <a:endPar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4" name="文本框 7"/>
            <p:cNvSpPr txBox="1">
              <a:spLocks noChangeArrowheads="1"/>
            </p:cNvSpPr>
            <p:nvPr/>
          </p:nvSpPr>
          <p:spPr bwMode="auto">
            <a:xfrm>
              <a:off x="4030" y="4495"/>
              <a:ext cx="11881" cy="1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zh-CN" altLang="en-US" sz="2800"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rPr>
                <a:t>• </a:t>
              </a:r>
              <a:r>
                <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掌握加密重要文件、修改文件类型和备份重要数据等方法防护业务静态数据安全</a:t>
              </a:r>
              <a:endPar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5" name="文本框 7"/>
            <p:cNvSpPr txBox="1">
              <a:spLocks noChangeArrowheads="1"/>
            </p:cNvSpPr>
            <p:nvPr/>
          </p:nvSpPr>
          <p:spPr bwMode="auto">
            <a:xfrm>
              <a:off x="4030" y="6649"/>
              <a:ext cx="11823" cy="1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ClrTx/>
                <a:buSzTx/>
                <a:buFontTx/>
                <a:buNone/>
              </a:pPr>
              <a:r>
                <a:rPr lang="zh-CN" altLang="en-US" sz="2800"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rPr>
                <a:t>• </a:t>
              </a:r>
              <a:r>
                <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会使用共享文件、网络传输文件等手段保障业务动态数据安全。</a:t>
              </a:r>
              <a:endParaRPr lang="zh-CN" altLang="en-US" sz="24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a:solidFill>
                  <a:srgbClr val="F65738"/>
                </a:solidFill>
                <a:latin typeface="微软雅黑" panose="020B0503020204020204" charset="-122"/>
                <a:ea typeface="微软雅黑" panose="020B0503020204020204" charset="-122"/>
                <a:cs typeface="微软雅黑" panose="020B0503020204020204" charset="-122"/>
              </a:rPr>
              <a:t>保护个人信息</a:t>
            </a:r>
            <a:endParaRPr lang="zh-CN" altLang="en-US" sz="4000" b="1">
              <a:solidFill>
                <a:srgbClr val="F65738"/>
              </a:solidFill>
              <a:latin typeface="微软雅黑" panose="020B0503020204020204" charset="-122"/>
              <a:ea typeface="微软雅黑" panose="020B0503020204020204" charset="-122"/>
              <a:cs typeface="微软雅黑" panose="020B0503020204020204" charset="-122"/>
            </a:endParaRPr>
          </a:p>
        </p:txBody>
      </p:sp>
      <p:grpSp>
        <p:nvGrpSpPr>
          <p:cNvPr id="16" name="组合 15"/>
          <p:cNvGrpSpPr/>
          <p:nvPr/>
        </p:nvGrpSpPr>
        <p:grpSpPr>
          <a:xfrm>
            <a:off x="6167755" y="3213100"/>
            <a:ext cx="4665980" cy="2676525"/>
            <a:chOff x="9713" y="5060"/>
            <a:chExt cx="7348" cy="4215"/>
          </a:xfrm>
        </p:grpSpPr>
        <p:sp>
          <p:nvSpPr>
            <p:cNvPr id="27" name="文本框 26"/>
            <p:cNvSpPr txBox="1"/>
            <p:nvPr/>
          </p:nvSpPr>
          <p:spPr>
            <a:xfrm>
              <a:off x="10054" y="5060"/>
              <a:ext cx="7007" cy="4215"/>
            </a:xfrm>
            <a:prstGeom prst="rect">
              <a:avLst/>
            </a:prstGeom>
            <a:noFill/>
          </p:spPr>
          <p:txBody>
            <a:bodyPr wrap="square" rtlCol="0">
              <a:spAutoFit/>
            </a:bodyPr>
            <a:lstStyle/>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buClrTx/>
                <a:buSzTx/>
                <a:buFontTx/>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rPr>
                <a:t>任务实施</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sym typeface="+mn-ea"/>
              </a:endParaRPr>
            </a:p>
            <a:p>
              <a:pPr algn="l" fontAlgn="auto">
                <a:lnSpc>
                  <a:spcPct val="150000"/>
                </a:lnSpc>
                <a:buClrTx/>
                <a:buSzTx/>
                <a:buFontTx/>
              </a:pPr>
              <a:r>
                <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rPr>
                <a:t>任务延伸</a:t>
              </a:r>
              <a:endParaRPr lang="zh-CN" altLang="en-US" sz="2800">
                <a:solidFill>
                  <a:srgbClr val="5B7A79"/>
                </a:solidFill>
                <a:latin typeface="Arial" panose="020B0604020202020204" pitchFamily="34" charset="0"/>
                <a:ea typeface="思源黑体 CN Normal" panose="020B0400000000000000" charset="-122"/>
                <a:cs typeface="Arial" panose="020B0604020202020204" pitchFamily="34" charset="0"/>
              </a:endParaRP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9713" y="8575"/>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任务1</a:t>
            </a:r>
            <a:endPar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965835" y="2275840"/>
            <a:ext cx="9869805" cy="304101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887095" y="2734945"/>
            <a:ext cx="9821545" cy="1753235"/>
          </a:xfrm>
          <a:prstGeom prst="rect">
            <a:avLst/>
          </a:prstGeom>
          <a:noFill/>
        </p:spPr>
        <p:txBody>
          <a:bodyPr wrap="square" rtlCol="0" anchor="t">
            <a:spAutoFit/>
          </a:bodyPr>
          <a:lstStyle/>
          <a:p>
            <a:pPr indent="914400" fontAlgn="auto">
              <a:lnSpc>
                <a:spcPct val="100000"/>
              </a:lnSpc>
              <a:extLst>
                <a:ext uri="{35155182-B16C-46BC-9424-99874614C6A1}">
                  <wpsdc:indentchars xmlns:wpsdc="http://www.wps.cn/officeDocument/2017/drawingmlCustomData" val="200" checksum="797548545"/>
                </a:ext>
              </a:extLst>
            </a:pPr>
            <a:r>
              <a:rPr lang="zh-CN" altLang="en-US" sz="3600" kern="0">
                <a:solidFill>
                  <a:schemeClr val="bg1"/>
                </a:solidFill>
                <a:latin typeface="微软雅黑" panose="020B0503020204020204" charset="-122"/>
                <a:ea typeface="微软雅黑" panose="020B0503020204020204" charset="-122"/>
                <a:cs typeface="微软雅黑" panose="020B0503020204020204" charset="-122"/>
              </a:rPr>
              <a:t>小小所在公司曾经因为员工个人信息的泄露，对公司业务造成了一些不好的影响，从那以后保护个人信息就成为新员工培训的第一课。</a:t>
            </a:r>
            <a:endParaRPr lang="zh-CN" altLang="en-US" sz="3600" kern="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12" name="组合 11"/>
          <p:cNvGrpSpPr/>
          <p:nvPr/>
        </p:nvGrpSpPr>
        <p:grpSpPr>
          <a:xfrm>
            <a:off x="0" y="-26670"/>
            <a:ext cx="12204065" cy="904875"/>
            <a:chOff x="0" y="-42"/>
            <a:chExt cx="19219"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endParaRPr lang="zh-CN" altLang="en-US" sz="28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022" y="71"/>
              <a:ext cx="4589" cy="725"/>
            </a:xfrm>
            <a:prstGeom prst="rect">
              <a:avLst/>
            </a:prstGeom>
            <a:noFill/>
          </p:spPr>
          <p:txBody>
            <a:bodyPr wrap="none" rtlCol="0" anchor="t">
              <a:spAutoFit/>
            </a:bodyPr>
            <a:lstStyle/>
            <a:p>
              <a:r>
                <a:rPr lang="zh-CN" altLang="en-US" sz="2400" b="1">
                  <a:solidFill>
                    <a:srgbClr val="FFFF00"/>
                  </a:solidFill>
                  <a:sym typeface="+mn-ea"/>
                </a:rPr>
                <a:t>任务1  保护个人</a:t>
              </a:r>
              <a:r>
                <a:rPr lang="zh-CN" altLang="en-US" sz="2400" b="1">
                  <a:solidFill>
                    <a:srgbClr val="FFFF00"/>
                  </a:solidFill>
                  <a:sym typeface="+mn-ea"/>
                </a:rPr>
                <a:t>信息</a:t>
              </a:r>
              <a:endParaRPr lang="zh-CN" altLang="en-US" sz="2400" b="1">
                <a:solidFill>
                  <a:srgbClr val="FFFF00"/>
                </a:solidFill>
                <a:sym typeface="+mn-ea"/>
              </a:endParaRPr>
            </a:p>
          </p:txBody>
        </p:sp>
      </p:grpSp>
    </p:spTree>
  </p:cSld>
  <p:clrMapOvr>
    <a:masterClrMapping/>
  </p:clrMapOvr>
</p:sld>
</file>

<file path=ppt/tags/tag1.xml><?xml version="1.0" encoding="utf-8"?>
<p:tagLst xmlns:p="http://schemas.openxmlformats.org/presentationml/2006/main">
  <p:tag name="KSO_WM_UNIT_TABLE_BEAUTIFY" val="smartTable{84f38019-195b-4ddc-a03d-fc6745de66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4551</Words>
  <Application>WPS 演示</Application>
  <PresentationFormat>宽屏</PresentationFormat>
  <Paragraphs>317</Paragraphs>
  <Slides>36</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36</vt:i4>
      </vt:variant>
    </vt:vector>
  </HeadingPairs>
  <TitlesOfParts>
    <vt:vector size="50" baseType="lpstr">
      <vt:lpstr>Arial</vt:lpstr>
      <vt:lpstr>宋体</vt:lpstr>
      <vt:lpstr>Wingdings</vt:lpstr>
      <vt:lpstr>思源黑体 CN Bold</vt:lpstr>
      <vt:lpstr>黑体</vt:lpstr>
      <vt:lpstr>等线</vt:lpstr>
      <vt:lpstr>微软雅黑</vt:lpstr>
      <vt:lpstr>思源黑体 CN Normal</vt:lpstr>
      <vt:lpstr>方正粗黑宋简体</vt:lpstr>
      <vt:lpstr>Calibri</vt:lpstr>
      <vt:lpstr>Noto Sans S Chinese Medium</vt:lpstr>
      <vt:lpstr>Arial Unicode MS</vt:lpstr>
      <vt:lpstr>方正舒体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zj</cp:lastModifiedBy>
  <cp:revision>200</cp:revision>
  <dcterms:created xsi:type="dcterms:W3CDTF">2021-03-27T05:45:00Z</dcterms:created>
  <dcterms:modified xsi:type="dcterms:W3CDTF">2022-04-13T05:13:43Z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KSOTemplateUUID">
    <vt:lpwstr>v1.0_mb_O0aFCpq1V6Ik9vD/oznfGg==</vt:lpwstr>
  </property>
  <property fmtid="{D5CDD505-2E9C-101B-9397-08002B2CF9AE}" pid="4" name="ICV">
    <vt:lpwstr>05B3E4BC54BF471FB59587BF7679CB22</vt:lpwstr>
  </property>
</Properties>
</file>