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75" r:id="rId3"/>
    <p:sldId id="256" r:id="rId4"/>
    <p:sldId id="277" r:id="rId5"/>
    <p:sldId id="278" r:id="rId6"/>
    <p:sldId id="347" r:id="rId8"/>
    <p:sldId id="258" r:id="rId9"/>
    <p:sldId id="294" r:id="rId10"/>
    <p:sldId id="295" r:id="rId11"/>
    <p:sldId id="296" r:id="rId12"/>
    <p:sldId id="298" r:id="rId13"/>
    <p:sldId id="299" r:id="rId14"/>
    <p:sldId id="300" r:id="rId15"/>
    <p:sldId id="301" r:id="rId16"/>
    <p:sldId id="302" r:id="rId17"/>
    <p:sldId id="343" r:id="rId18"/>
    <p:sldId id="344" r:id="rId19"/>
    <p:sldId id="345" r:id="rId20"/>
    <p:sldId id="349" r:id="rId21"/>
    <p:sldId id="346" r:id="rId22"/>
    <p:sldId id="364" r:id="rId23"/>
    <p:sldId id="365" r:id="rId24"/>
    <p:sldId id="366" r:id="rId25"/>
    <p:sldId id="367" r:id="rId26"/>
    <p:sldId id="368" r:id="rId27"/>
    <p:sldId id="369" r:id="rId28"/>
    <p:sldId id="370" r:id="rId29"/>
    <p:sldId id="371" r:id="rId30"/>
    <p:sldId id="372" r:id="rId31"/>
    <p:sldId id="373" r:id="rId32"/>
    <p:sldId id="374" r:id="rId33"/>
    <p:sldId id="375" r:id="rId34"/>
    <p:sldId id="376" r:id="rId35"/>
    <p:sldId id="377" r:id="rId36"/>
    <p:sldId id="378" r:id="rId37"/>
    <p:sldId id="379" r:id="rId38"/>
    <p:sldId id="380" r:id="rId39"/>
    <p:sldId id="381" r:id="rId40"/>
    <p:sldId id="382" r:id="rId41"/>
    <p:sldId id="383" r:id="rId42"/>
    <p:sldId id="384" r:id="rId43"/>
    <p:sldId id="385" r:id="rId44"/>
    <p:sldId id="386" r:id="rId45"/>
    <p:sldId id="387" r:id="rId46"/>
    <p:sldId id="388" r:id="rId47"/>
    <p:sldId id="389" r:id="rId48"/>
    <p:sldId id="390" r:id="rId49"/>
    <p:sldId id="401" r:id="rId50"/>
    <p:sldId id="402" r:id="rId51"/>
    <p:sldId id="393" r:id="rId52"/>
    <p:sldId id="394" r:id="rId53"/>
    <p:sldId id="395" r:id="rId54"/>
    <p:sldId id="396" r:id="rId55"/>
    <p:sldId id="397" r:id="rId56"/>
    <p:sldId id="398" r:id="rId57"/>
    <p:sldId id="399" r:id="rId58"/>
    <p:sldId id="262" r:id="rId5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1786A"/>
    <a:srgbClr val="A2B9B5"/>
    <a:srgbClr val="83A29D"/>
    <a:srgbClr val="5B7A79"/>
    <a:srgbClr val="22B2B0"/>
    <a:srgbClr val="FFCB3F"/>
    <a:srgbClr val="FFC71D"/>
    <a:srgbClr val="F76851"/>
    <a:srgbClr val="E4EB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howGuides="1">
      <p:cViewPr>
        <p:scale>
          <a:sx n="50" d="100"/>
          <a:sy n="50" d="100"/>
        </p:scale>
        <p:origin x="1244" y="400"/>
      </p:cViewPr>
      <p:guideLst>
        <p:guide orient="horz" pos="1552"/>
        <p:guide pos="482"/>
        <p:guide pos="6825"/>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8.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9.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2.png"/><Relationship Id="rId1" Type="http://schemas.openxmlformats.org/officeDocument/2006/relationships/image" Target="../media/image21.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4.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6.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8.png"/><Relationship Id="rId1" Type="http://schemas.openxmlformats.org/officeDocument/2006/relationships/image" Target="../media/image27.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9.png"/></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3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4.png"/><Relationship Id="rId1" Type="http://schemas.openxmlformats.org/officeDocument/2006/relationships/image" Target="../media/image33.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6.png"/><Relationship Id="rId1" Type="http://schemas.openxmlformats.org/officeDocument/2006/relationships/image" Target="../media/image35.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tags" Target="../tags/tag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7.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8.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0.png"/><Relationship Id="rId1" Type="http://schemas.openxmlformats.org/officeDocument/2006/relationships/image" Target="../media/image39.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3.png"/><Relationship Id="rId1" Type="http://schemas.openxmlformats.org/officeDocument/2006/relationships/image" Target="../media/image4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4.pn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5.pn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12065" y="-27305"/>
            <a:ext cx="12215495" cy="6860540"/>
          </a:xfrm>
          <a:prstGeom prst="rect">
            <a:avLst/>
          </a:prstGeom>
          <a:solidFill>
            <a:srgbClr val="9BC3E6">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理工社logo矢量图-横排黑色"/>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9695815" y="6308725"/>
            <a:ext cx="2230755" cy="355600"/>
          </a:xfrm>
          <a:prstGeom prst="rect">
            <a:avLst/>
          </a:prstGeom>
        </p:spPr>
      </p:pic>
      <p:sp>
        <p:nvSpPr>
          <p:cNvPr id="17" name="矩形 16"/>
          <p:cNvSpPr/>
          <p:nvPr/>
        </p:nvSpPr>
        <p:spPr>
          <a:xfrm>
            <a:off x="4598670" y="1628775"/>
            <a:ext cx="7593330" cy="23139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4598670" y="3940810"/>
            <a:ext cx="5664835" cy="732155"/>
            <a:chOff x="9104" y="6442"/>
            <a:chExt cx="8921" cy="1153"/>
          </a:xfrm>
        </p:grpSpPr>
        <p:sp>
          <p:nvSpPr>
            <p:cNvPr id="24" name="矩形 23"/>
            <p:cNvSpPr/>
            <p:nvPr/>
          </p:nvSpPr>
          <p:spPr>
            <a:xfrm>
              <a:off x="9104" y="6442"/>
              <a:ext cx="8561" cy="1153"/>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文本框 5"/>
            <p:cNvSpPr txBox="1"/>
            <p:nvPr/>
          </p:nvSpPr>
          <p:spPr>
            <a:xfrm>
              <a:off x="9314" y="6482"/>
              <a:ext cx="3717" cy="1113"/>
            </a:xfrm>
            <a:prstGeom prst="rect">
              <a:avLst/>
            </a:prstGeom>
            <a:noFill/>
          </p:spPr>
          <p:txBody>
            <a:bodyPr wrap="square" rtlCol="0">
              <a:spAutoFit/>
            </a:bodyPr>
            <a:lstStyle/>
            <a:p>
              <a:r>
                <a:rPr sz="4000" b="1">
                  <a:solidFill>
                    <a:schemeClr val="bg1"/>
                  </a:solidFill>
                  <a:latin typeface="思源黑体 CN Bold" panose="020B0800000000000000" charset="-122"/>
                  <a:ea typeface="思源黑体 CN Bold" panose="020B0800000000000000" charset="-122"/>
                  <a:cs typeface="思源黑体 CN Bold" panose="020B0800000000000000" charset="-122"/>
                </a:rPr>
                <a:t>项目 2</a:t>
              </a:r>
              <a:endParaRPr sz="4000" b="1">
                <a:solidFill>
                  <a:schemeClr val="bg1"/>
                </a:solidFill>
                <a:latin typeface="思源黑体 CN Bold" panose="020B0800000000000000" charset="-122"/>
                <a:ea typeface="思源黑体 CN Bold" panose="020B0800000000000000" charset="-122"/>
                <a:cs typeface="思源黑体 CN Bold" panose="020B0800000000000000" charset="-122"/>
              </a:endParaRPr>
            </a:p>
          </p:txBody>
        </p:sp>
        <p:sp>
          <p:nvSpPr>
            <p:cNvPr id="12" name="文本框 11"/>
            <p:cNvSpPr txBox="1"/>
            <p:nvPr/>
          </p:nvSpPr>
          <p:spPr>
            <a:xfrm>
              <a:off x="11575" y="6562"/>
              <a:ext cx="6450" cy="919"/>
            </a:xfrm>
            <a:prstGeom prst="rect">
              <a:avLst/>
            </a:prstGeom>
            <a:noFill/>
          </p:spPr>
          <p:txBody>
            <a:bodyPr wrap="square" rtlCol="0">
              <a:spAutoFit/>
            </a:bodyPr>
            <a:lstStyle/>
            <a:p>
              <a:r>
                <a:rPr lang="zh-CN" altLang="en-US" sz="3200" b="1">
                  <a:solidFill>
                    <a:srgbClr val="FFD966"/>
                  </a:solidFill>
                  <a:latin typeface="思源黑体 CN Bold" panose="020B0800000000000000" charset="-122"/>
                  <a:ea typeface="思源黑体 CN Bold" panose="020B0800000000000000" charset="-122"/>
                  <a:cs typeface="思源黑体 CN Bold" panose="020B0800000000000000" charset="-122"/>
                </a:rPr>
                <a:t>　</a:t>
              </a:r>
              <a:r>
                <a:rPr lang="zh-CN" altLang="en-US" sz="2800" b="1">
                  <a:solidFill>
                    <a:srgbClr val="FFD966"/>
                  </a:solidFill>
                  <a:latin typeface="思源黑体 CN Bold" panose="020B0800000000000000" charset="-122"/>
                  <a:ea typeface="思源黑体 CN Bold" panose="020B0800000000000000" charset="-122"/>
                  <a:cs typeface="思源黑体 CN Bold" panose="020B0800000000000000" charset="-122"/>
                </a:rPr>
                <a:t>网络云应用系统搭建</a:t>
              </a:r>
              <a:endParaRPr lang="zh-CN" altLang="en-US" sz="2800" b="1">
                <a:solidFill>
                  <a:srgbClr val="FFD966"/>
                </a:solidFill>
                <a:latin typeface="思源黑体 CN Bold" panose="020B0800000000000000" charset="-122"/>
                <a:ea typeface="思源黑体 CN Bold" panose="020B0800000000000000" charset="-122"/>
                <a:cs typeface="思源黑体 CN Bold" panose="020B0800000000000000" charset="-122"/>
              </a:endParaRPr>
            </a:p>
          </p:txBody>
        </p:sp>
        <p:sp>
          <p:nvSpPr>
            <p:cNvPr id="14" name="矩形 13"/>
            <p:cNvSpPr/>
            <p:nvPr/>
          </p:nvSpPr>
          <p:spPr>
            <a:xfrm>
              <a:off x="12142" y="6562"/>
              <a:ext cx="120" cy="8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p:cNvSpPr/>
          <p:nvPr/>
        </p:nvSpPr>
        <p:spPr>
          <a:xfrm>
            <a:off x="4599305" y="1556385"/>
            <a:ext cx="7592060" cy="82550"/>
          </a:xfrm>
          <a:prstGeom prst="rect">
            <a:avLst/>
          </a:prstGeom>
          <a:solidFill>
            <a:srgbClr val="83A2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831705" y="1436370"/>
            <a:ext cx="2360295" cy="118110"/>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597400" y="1894205"/>
            <a:ext cx="7555230" cy="1506855"/>
          </a:xfrm>
          <a:prstGeom prst="rect">
            <a:avLst/>
          </a:prstGeom>
          <a:noFill/>
        </p:spPr>
        <p:txBody>
          <a:bodyPr wrap="square" rtlCol="0">
            <a:spAutoFit/>
          </a:bodyPr>
          <a:lstStyle/>
          <a:p>
            <a:pPr algn="dist"/>
            <a:r>
              <a:rPr lang="zh-CN" altLang="en-US" sz="9200" b="1">
                <a:solidFill>
                  <a:schemeClr val="bg1"/>
                </a:solidFill>
                <a:effectLst>
                  <a:outerShdw blurRad="38100" dist="38100" dir="2700000" algn="tl">
                    <a:srgbClr val="000000">
                      <a:alpha val="43137"/>
                    </a:srgbClr>
                  </a:outerShdw>
                </a:effectLst>
                <a:latin typeface="思源黑体 CN Bold" panose="020B0800000000000000" charset="-122"/>
                <a:ea typeface="思源黑体 CN Bold" panose="020B0800000000000000" charset="-122"/>
              </a:rPr>
              <a:t>信息技术</a:t>
            </a:r>
            <a:endParaRPr lang="zh-CN" altLang="en-US" sz="9200" b="1">
              <a:solidFill>
                <a:schemeClr val="bg1"/>
              </a:solidFill>
              <a:effectLst>
                <a:outerShdw blurRad="38100" dist="38100" dir="2700000" algn="tl">
                  <a:srgbClr val="000000">
                    <a:alpha val="43137"/>
                  </a:srgbClr>
                </a:outerShdw>
              </a:effectLst>
              <a:latin typeface="思源黑体 CN Bold" panose="020B0800000000000000" charset="-122"/>
              <a:ea typeface="思源黑体 CN Bold" panose="020B0800000000000000" charset="-122"/>
            </a:endParaRPr>
          </a:p>
        </p:txBody>
      </p:sp>
      <p:grpSp>
        <p:nvGrpSpPr>
          <p:cNvPr id="23" name="组合 22"/>
          <p:cNvGrpSpPr/>
          <p:nvPr/>
        </p:nvGrpSpPr>
        <p:grpSpPr>
          <a:xfrm>
            <a:off x="5664200" y="2266950"/>
            <a:ext cx="6531610" cy="1627505"/>
            <a:chOff x="8913" y="3414"/>
            <a:chExt cx="10286" cy="2563"/>
          </a:xfrm>
        </p:grpSpPr>
        <p:cxnSp>
          <p:nvCxnSpPr>
            <p:cNvPr id="18" name="直接连接符 17"/>
            <p:cNvCxnSpPr/>
            <p:nvPr/>
          </p:nvCxnSpPr>
          <p:spPr>
            <a:xfrm flipH="1">
              <a:off x="17973" y="3414"/>
              <a:ext cx="1226" cy="0"/>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7970" y="3420"/>
              <a:ext cx="0" cy="1710"/>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8913" y="5130"/>
              <a:ext cx="9060" cy="0"/>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924" y="5130"/>
              <a:ext cx="0" cy="847"/>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4209415" y="1638935"/>
            <a:ext cx="392430" cy="3039110"/>
            <a:chOff x="8550" y="2581"/>
            <a:chExt cx="618" cy="4786"/>
          </a:xfrm>
        </p:grpSpPr>
        <p:sp>
          <p:nvSpPr>
            <p:cNvPr id="9" name="矩形 8"/>
            <p:cNvSpPr/>
            <p:nvPr/>
          </p:nvSpPr>
          <p:spPr>
            <a:xfrm>
              <a:off x="8550" y="2581"/>
              <a:ext cx="618" cy="3628"/>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8551" y="6209"/>
              <a:ext cx="611" cy="115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191770" y="189230"/>
            <a:ext cx="7949565" cy="598170"/>
            <a:chOff x="302" y="298"/>
            <a:chExt cx="12519" cy="942"/>
          </a:xfrm>
        </p:grpSpPr>
        <p:sp>
          <p:nvSpPr>
            <p:cNvPr id="4" name="稻壳儿原创设计师【幻雨工作室】_2"/>
            <p:cNvSpPr txBox="1"/>
            <p:nvPr/>
          </p:nvSpPr>
          <p:spPr>
            <a:xfrm>
              <a:off x="1323" y="480"/>
              <a:ext cx="11499" cy="5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latin typeface="等线" panose="02010600030101010101" charset="-122"/>
                  <a:ea typeface="等线" panose="02010600030101010101" charset="-122"/>
                  <a:cs typeface="等线" panose="02010600030101010101" charset="-122"/>
                </a:rPr>
                <a:t>“</a:t>
              </a:r>
              <a:r>
                <a:rPr lang="zh-CN" altLang="en-US" b="1" dirty="0">
                  <a:latin typeface="等线" panose="02010600030101010101" charset="-122"/>
                  <a:ea typeface="等线" panose="02010600030101010101" charset="-122"/>
                  <a:cs typeface="等线" panose="02010600030101010101" charset="-122"/>
                </a:rPr>
                <a:t>十四五”职业教育国家规划教材（中等职业学校公共基础课程教材）</a:t>
              </a:r>
              <a:endParaRPr lang="en-US" altLang="zh-CN" b="1" dirty="0">
                <a:latin typeface="等线" panose="02010600030101010101" charset="-122"/>
                <a:ea typeface="等线" panose="02010600030101010101" charset="-122"/>
                <a:cs typeface="等线" panose="02010600030101010101" charset="-122"/>
              </a:endParaRPr>
            </a:p>
          </p:txBody>
        </p:sp>
        <p:pic>
          <p:nvPicPr>
            <p:cNvPr id="38" name="图片 37"/>
            <p:cNvPicPr>
              <a:picLocks noChangeAspect="1"/>
            </p:cNvPicPr>
            <p:nvPr/>
          </p:nvPicPr>
          <p:blipFill>
            <a:blip r:embed="rId2">
              <a:clrChange>
                <a:clrFrom>
                  <a:srgbClr val="FEFEFE">
                    <a:alpha val="100000"/>
                  </a:srgbClr>
                </a:clrFrom>
                <a:clrTo>
                  <a:srgbClr val="FEFEFE">
                    <a:alpha val="100000"/>
                    <a:alpha val="0"/>
                  </a:srgbClr>
                </a:clrTo>
              </a:clrChange>
            </a:blip>
            <a:stretch>
              <a:fillRect/>
            </a:stretch>
          </p:blipFill>
          <p:spPr>
            <a:xfrm>
              <a:off x="302" y="298"/>
              <a:ext cx="943" cy="943"/>
            </a:xfrm>
            <a:prstGeom prst="rect">
              <a:avLst/>
            </a:prstGeom>
          </p:spPr>
        </p:pic>
      </p:grpSp>
      <p:sp>
        <p:nvSpPr>
          <p:cNvPr id="42" name="椭圆 41"/>
          <p:cNvSpPr/>
          <p:nvPr/>
        </p:nvSpPr>
        <p:spPr>
          <a:xfrm>
            <a:off x="2783840" y="4220845"/>
            <a:ext cx="640715" cy="640715"/>
          </a:xfrm>
          <a:prstGeom prst="ellipse">
            <a:avLst/>
          </a:prstGeom>
          <a:solidFill>
            <a:srgbClr val="FFC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47" name="椭圆 46"/>
          <p:cNvSpPr/>
          <p:nvPr/>
        </p:nvSpPr>
        <p:spPr>
          <a:xfrm>
            <a:off x="1344295" y="1341120"/>
            <a:ext cx="1038225" cy="1038225"/>
          </a:xfrm>
          <a:prstGeom prst="ellipse">
            <a:avLst/>
          </a:prstGeom>
          <a:solidFill>
            <a:srgbClr val="A2B9B5">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43" name="任意多边形 42"/>
          <p:cNvSpPr/>
          <p:nvPr/>
        </p:nvSpPr>
        <p:spPr>
          <a:xfrm>
            <a:off x="0" y="2132965"/>
            <a:ext cx="3016885" cy="476948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751" h="7511">
                <a:moveTo>
                  <a:pt x="996" y="0"/>
                </a:moveTo>
                <a:cubicBezTo>
                  <a:pt x="3070" y="0"/>
                  <a:pt x="4751" y="1681"/>
                  <a:pt x="4751" y="3756"/>
                </a:cubicBezTo>
                <a:cubicBezTo>
                  <a:pt x="4751" y="5830"/>
                  <a:pt x="3070" y="7511"/>
                  <a:pt x="996" y="7511"/>
                </a:cubicBezTo>
                <a:cubicBezTo>
                  <a:pt x="656" y="7511"/>
                  <a:pt x="326" y="7466"/>
                  <a:pt x="13" y="7381"/>
                </a:cubicBezTo>
                <a:lnTo>
                  <a:pt x="0" y="7377"/>
                </a:lnTo>
                <a:lnTo>
                  <a:pt x="0" y="134"/>
                </a:lnTo>
                <a:lnTo>
                  <a:pt x="13" y="130"/>
                </a:lnTo>
                <a:cubicBezTo>
                  <a:pt x="326" y="45"/>
                  <a:pt x="656" y="0"/>
                  <a:pt x="996"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21908" tIns="60954" rIns="121908" bIns="60954" rtlCol="0" anchor="ctr">
            <a:noAutofit/>
          </a:bodyP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200" fill="hold"/>
                                        <p:tgtEl>
                                          <p:spTgt spid="47"/>
                                        </p:tgtEl>
                                        <p:attrNameLst>
                                          <p:attrName>ppt_w</p:attrName>
                                        </p:attrNameLst>
                                      </p:cBhvr>
                                      <p:tavLst>
                                        <p:tav tm="0">
                                          <p:val>
                                            <p:fltVal val="0"/>
                                          </p:val>
                                        </p:tav>
                                        <p:tav tm="100000">
                                          <p:val>
                                            <p:strVal val="#ppt_w"/>
                                          </p:val>
                                        </p:tav>
                                      </p:tavLst>
                                    </p:anim>
                                    <p:anim calcmode="lin" valueType="num">
                                      <p:cBhvr>
                                        <p:cTn id="14" dur="200" fill="hold"/>
                                        <p:tgtEl>
                                          <p:spTgt spid="47"/>
                                        </p:tgtEl>
                                        <p:attrNameLst>
                                          <p:attrName>ppt_h</p:attrName>
                                        </p:attrNameLst>
                                      </p:cBhvr>
                                      <p:tavLst>
                                        <p:tav tm="0">
                                          <p:val>
                                            <p:fltVal val="0"/>
                                          </p:val>
                                        </p:tav>
                                        <p:tav tm="100000">
                                          <p:val>
                                            <p:strVal val="#ppt_h"/>
                                          </p:val>
                                        </p:tav>
                                      </p:tavLst>
                                    </p:anim>
                                    <p:animEffect transition="in" filter="fade">
                                      <p:cBhvr>
                                        <p:cTn id="15" dur="200"/>
                                        <p:tgtEl>
                                          <p:spTgt spid="47"/>
                                        </p:tgtEl>
                                      </p:cBhvr>
                                    </p:animEffect>
                                  </p:childTnLst>
                                </p:cTn>
                              </p:par>
                            </p:childTnLst>
                          </p:cTn>
                        </p:par>
                        <p:par>
                          <p:cTn id="16" fill="hold">
                            <p:stCondLst>
                              <p:cond delay="1500"/>
                            </p:stCondLst>
                            <p:childTnLst>
                              <p:par>
                                <p:cTn id="17" presetID="6" presetClass="emph" presetSubtype="0" decel="42000" autoRev="1" fill="hold" grpId="1" nodeType="afterEffect">
                                  <p:stCondLst>
                                    <p:cond delay="0"/>
                                  </p:stCondLst>
                                  <p:childTnLst>
                                    <p:animScale>
                                      <p:cBhvr>
                                        <p:cTn id="18" dur="150" fill="hold"/>
                                        <p:tgtEl>
                                          <p:spTgt spid="47"/>
                                        </p:tgtEl>
                                      </p:cBhvr>
                                      <p:by x="130000" y="130000"/>
                                    </p:animScale>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200" fill="hold"/>
                                        <p:tgtEl>
                                          <p:spTgt spid="42"/>
                                        </p:tgtEl>
                                        <p:attrNameLst>
                                          <p:attrName>ppt_w</p:attrName>
                                        </p:attrNameLst>
                                      </p:cBhvr>
                                      <p:tavLst>
                                        <p:tav tm="0">
                                          <p:val>
                                            <p:fltVal val="0"/>
                                          </p:val>
                                        </p:tav>
                                        <p:tav tm="100000">
                                          <p:val>
                                            <p:strVal val="#ppt_w"/>
                                          </p:val>
                                        </p:tav>
                                      </p:tavLst>
                                    </p:anim>
                                    <p:anim calcmode="lin" valueType="num">
                                      <p:cBhvr>
                                        <p:cTn id="23" dur="200" fill="hold"/>
                                        <p:tgtEl>
                                          <p:spTgt spid="42"/>
                                        </p:tgtEl>
                                        <p:attrNameLst>
                                          <p:attrName>ppt_h</p:attrName>
                                        </p:attrNameLst>
                                      </p:cBhvr>
                                      <p:tavLst>
                                        <p:tav tm="0">
                                          <p:val>
                                            <p:fltVal val="0"/>
                                          </p:val>
                                        </p:tav>
                                        <p:tav tm="100000">
                                          <p:val>
                                            <p:strVal val="#ppt_h"/>
                                          </p:val>
                                        </p:tav>
                                      </p:tavLst>
                                    </p:anim>
                                    <p:animEffect transition="in" filter="fade">
                                      <p:cBhvr>
                                        <p:cTn id="24" dur="200"/>
                                        <p:tgtEl>
                                          <p:spTgt spid="42"/>
                                        </p:tgtEl>
                                      </p:cBhvr>
                                    </p:animEffect>
                                  </p:childTnLst>
                                </p:cTn>
                              </p:par>
                            </p:childTnLst>
                          </p:cTn>
                        </p:par>
                        <p:par>
                          <p:cTn id="25" fill="hold">
                            <p:stCondLst>
                              <p:cond delay="2500"/>
                            </p:stCondLst>
                            <p:childTnLst>
                              <p:par>
                                <p:cTn id="26" presetID="6" presetClass="emph" presetSubtype="0" decel="42000" autoRev="1" fill="hold" grpId="1" nodeType="afterEffect">
                                  <p:stCondLst>
                                    <p:cond delay="0"/>
                                  </p:stCondLst>
                                  <p:childTnLst>
                                    <p:animScale>
                                      <p:cBhvr>
                                        <p:cTn id="27" dur="150" fill="hold"/>
                                        <p:tgtEl>
                                          <p:spTgt spid="42"/>
                                        </p:tgtEl>
                                      </p:cBhvr>
                                      <p:by x="130000" y="13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2" grpId="1" bldLvl="0" animBg="1"/>
      <p:bldP spid="47" grpId="0" bldLvl="0" animBg="1"/>
      <p:bldP spid="47" grpId="1" bldLvl="0" animBg="1"/>
      <p:bldP spid="43"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a:t>
              </a:r>
              <a:r>
                <a:rPr lang="zh-CN" altLang="en-US" sz="2800" b="1">
                  <a:solidFill>
                    <a:schemeClr val="bg1"/>
                  </a:solidFill>
                  <a:latin typeface="微软雅黑" panose="020B0503020204020204" charset="-122"/>
                  <a:ea typeface="微软雅黑" panose="020B0503020204020204" charset="-122"/>
                  <a:cs typeface="微软雅黑" panose="020B0503020204020204" charset="-122"/>
                </a:rPr>
                <a:t>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818" cy="725"/>
            </a:xfrm>
            <a:prstGeom prst="rect">
              <a:avLst/>
            </a:prstGeom>
            <a:noFill/>
          </p:spPr>
          <p:txBody>
            <a:bodyPr wrap="none" rtlCol="0" anchor="t">
              <a:spAutoFit/>
            </a:bodyPr>
            <a:lstStyle/>
            <a:p>
              <a:pPr algn="l"/>
              <a:r>
                <a:rPr lang="zh-CN" altLang="en-US" sz="2400" b="1">
                  <a:solidFill>
                    <a:srgbClr val="FFFF00"/>
                  </a:solidFill>
                  <a:sym typeface="+mn-ea"/>
                </a:rPr>
                <a:t>任务1   </a:t>
              </a:r>
              <a:endParaRPr lang="zh-CN" altLang="en-US" sz="2400" b="1">
                <a:solidFill>
                  <a:srgbClr val="FFFF00"/>
                </a:solidFill>
                <a:sym typeface="+mn-ea"/>
              </a:endParaRPr>
            </a:p>
          </p:txBody>
        </p:sp>
      </p:grpSp>
      <p:sp>
        <p:nvSpPr>
          <p:cNvPr id="2" name="文本框 1"/>
          <p:cNvSpPr txBox="1"/>
          <p:nvPr/>
        </p:nvSpPr>
        <p:spPr>
          <a:xfrm>
            <a:off x="1105535" y="1640205"/>
            <a:ext cx="10394950" cy="1383665"/>
          </a:xfrm>
          <a:prstGeom prst="rect">
            <a:avLst/>
          </a:prstGeom>
          <a:noFill/>
        </p:spPr>
        <p:txBody>
          <a:bodyPr wrap="square" rtlCol="0" anchor="t">
            <a:spAutoFit/>
          </a:bodyPr>
          <a:p>
            <a:r>
              <a:rPr lang="en-US" altLang="zh-CN" sz="2400">
                <a:latin typeface="微软雅黑" panose="020B0503020204020204" charset="-122"/>
                <a:ea typeface="微软雅黑" panose="020B0503020204020204" charset="-122"/>
                <a:cs typeface="微软雅黑" panose="020B0503020204020204" charset="-122"/>
              </a:rPr>
              <a:t> </a:t>
            </a:r>
            <a:r>
              <a:rPr lang="zh-CN" altLang="en-US" sz="2000">
                <a:sym typeface="+mn-ea"/>
              </a:rPr>
              <a:t>2. 服务器运维面板</a:t>
            </a:r>
            <a:endParaRPr lang="zh-CN" altLang="en-US" sz="2000"/>
          </a:p>
          <a:p>
            <a:endParaRPr lang="en-US" altLang="zh-CN" sz="2000">
              <a:latin typeface="微软雅黑" panose="020B0503020204020204" charset="-122"/>
              <a:ea typeface="微软雅黑" panose="020B0503020204020204" charset="-122"/>
              <a:cs typeface="微软雅黑" panose="020B0503020204020204" charset="-122"/>
            </a:endParaRPr>
          </a:p>
          <a:p>
            <a:r>
              <a:rPr lang="en-US" altLang="zh-CN" sz="2000">
                <a:latin typeface="微软雅黑" panose="020B0503020204020204" charset="-122"/>
                <a:ea typeface="微软雅黑" panose="020B0503020204020204" charset="-122"/>
                <a:cs typeface="微软雅黑" panose="020B0503020204020204" charset="-122"/>
              </a:rPr>
              <a:t>      </a:t>
            </a:r>
            <a:r>
              <a:rPr sz="2000">
                <a:latin typeface="微软雅黑" panose="020B0503020204020204" charset="-122"/>
                <a:ea typeface="微软雅黑" panose="020B0503020204020204" charset="-122"/>
                <a:cs typeface="微软雅黑" panose="020B0503020204020204" charset="-122"/>
              </a:rPr>
              <a:t>在专业应用领域，服务器运行维护一直是难点，涉及服务器、数据库、服务器软件及安全等众多的内容，对于实力有限，又希望快速部署服务的个人和企业，服务器运维面板</a:t>
            </a:r>
            <a:endParaRPr sz="2000">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nvPicPr>
        <p:blipFill>
          <a:blip r:embed="rId1"/>
          <a:stretch>
            <a:fillRect/>
          </a:stretch>
        </p:blipFill>
        <p:spPr>
          <a:xfrm>
            <a:off x="2712085" y="3932555"/>
            <a:ext cx="7536180" cy="113538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a:t>
              </a:r>
              <a:r>
                <a:rPr lang="zh-CN" altLang="en-US" sz="2800" b="1">
                  <a:solidFill>
                    <a:schemeClr val="bg1"/>
                  </a:solidFill>
                  <a:latin typeface="微软雅黑" panose="020B0503020204020204" charset="-122"/>
                  <a:ea typeface="微软雅黑" panose="020B0503020204020204" charset="-122"/>
                  <a:cs typeface="微软雅黑" panose="020B0503020204020204" charset="-122"/>
                  <a:sym typeface="+mn-ea"/>
                </a:rPr>
                <a:t>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709" cy="725"/>
            </a:xfrm>
            <a:prstGeom prst="rect">
              <a:avLst/>
            </a:prstGeom>
            <a:noFill/>
          </p:spPr>
          <p:txBody>
            <a:bodyPr wrap="none" rtlCol="0" anchor="t">
              <a:spAutoFit/>
            </a:bodyPr>
            <a:lstStyle/>
            <a:p>
              <a:pPr algn="l"/>
              <a:r>
                <a:rPr lang="zh-CN" altLang="en-US" sz="2400" b="1">
                  <a:solidFill>
                    <a:srgbClr val="FFFF00"/>
                  </a:solidFill>
                  <a:sym typeface="+mn-ea"/>
                </a:rPr>
                <a:t>任务1  </a:t>
              </a:r>
              <a:endParaRPr lang="zh-CN" altLang="en-US" sz="2400" b="1">
                <a:solidFill>
                  <a:srgbClr val="FFFF00"/>
                </a:solidFill>
                <a:sym typeface="+mn-ea"/>
              </a:endParaRPr>
            </a:p>
          </p:txBody>
        </p:sp>
      </p:grpSp>
      <p:sp>
        <p:nvSpPr>
          <p:cNvPr id="2" name="文本框 1"/>
          <p:cNvSpPr txBox="1"/>
          <p:nvPr/>
        </p:nvSpPr>
        <p:spPr>
          <a:xfrm>
            <a:off x="479425" y="1531620"/>
            <a:ext cx="11179175" cy="1938020"/>
          </a:xfrm>
          <a:prstGeom prst="rect">
            <a:avLst/>
          </a:prstGeom>
          <a:noFill/>
        </p:spPr>
        <p:txBody>
          <a:bodyPr wrap="square" rtlCol="0" anchor="t">
            <a:spAutoFit/>
          </a:bodyPr>
          <a:lstStyle/>
          <a:p>
            <a:pPr indent="508000" fontAlgn="auto">
              <a:extLst>
                <a:ext uri="{35155182-B16C-46BC-9424-99874614C6A1}">
                  <wpsdc:indentchars xmlns:wpsdc="http://www.wps.cn/officeDocument/2017/drawingmlCustomData" val="200" checksum="282533468"/>
                </a:ext>
              </a:extLst>
            </a:pPr>
            <a:r>
              <a:rPr lang="en-US" altLang="zh-CN" sz="2000"/>
              <a:t>云存储（Cloud Storage）是基于云计算建立起来的一种网络存储技术，分为公共云储存、私有云储存、混合云储存 3 种形式。</a:t>
            </a:r>
            <a:endParaRPr lang="en-US" altLang="zh-CN" sz="2000"/>
          </a:p>
          <a:p>
            <a:pPr indent="508000" fontAlgn="auto">
              <a:extLst>
                <a:ext uri="{35155182-B16C-46BC-9424-99874614C6A1}">
                  <wpsdc:indentchars xmlns:wpsdc="http://www.wps.cn/officeDocument/2017/drawingmlCustomData" val="200" checksum="282533468"/>
                </a:ext>
              </a:extLst>
            </a:pPr>
            <a:r>
              <a:rPr lang="en-US" altLang="zh-CN" sz="2000"/>
              <a:t>公共云存储是使用第三方公司提供的云存储服务，使用时只需要输入账号、密码即可登录使用，如百度云盘、腾讯云盘、阿里云盘等；私有云存储是独享的云存储服务，为某一企业或社会团体独有，常用的私有云存储有 Seafile、可道云、ownCloud 等，如图9-2-5 所示；混合云存储则是把公共云存储和私有云存储结合在一起的存储方式。</a:t>
            </a:r>
            <a:endParaRPr lang="en-US" altLang="zh-CN" sz="2000"/>
          </a:p>
        </p:txBody>
      </p:sp>
      <p:sp>
        <p:nvSpPr>
          <p:cNvPr id="4" name="文本框 3"/>
          <p:cNvSpPr txBox="1"/>
          <p:nvPr/>
        </p:nvSpPr>
        <p:spPr>
          <a:xfrm>
            <a:off x="911860" y="927735"/>
            <a:ext cx="4032885" cy="460375"/>
          </a:xfrm>
          <a:prstGeom prst="rect">
            <a:avLst/>
          </a:prstGeom>
          <a:noFill/>
        </p:spPr>
        <p:txBody>
          <a:bodyPr wrap="square" rtlCol="0">
            <a:spAutoFit/>
          </a:bodyPr>
          <a:p>
            <a:r>
              <a:rPr lang="zh-CN" altLang="en-US" sz="2400"/>
              <a:t>3. 云存储系统</a:t>
            </a:r>
            <a:endParaRPr lang="zh-CN" altLang="en-US" sz="2400"/>
          </a:p>
        </p:txBody>
      </p:sp>
      <p:pic>
        <p:nvPicPr>
          <p:cNvPr id="5" name="图片 4"/>
          <p:cNvPicPr>
            <a:picLocks noChangeAspect="1"/>
          </p:cNvPicPr>
          <p:nvPr/>
        </p:nvPicPr>
        <p:blipFill>
          <a:blip r:embed="rId1"/>
          <a:stretch>
            <a:fillRect/>
          </a:stretch>
        </p:blipFill>
        <p:spPr>
          <a:xfrm>
            <a:off x="513080" y="4269740"/>
            <a:ext cx="11145520" cy="16573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408305" y="836930"/>
            <a:ext cx="4359910" cy="460375"/>
          </a:xfrm>
          <a:prstGeom prst="rect">
            <a:avLst/>
          </a:prstGeom>
          <a:noFill/>
        </p:spPr>
        <p:txBody>
          <a:bodyPr wrap="square" rtlCol="0">
            <a:spAutoFit/>
          </a:bodyPr>
          <a:lstStyle/>
          <a:p>
            <a:r>
              <a:rPr sz="2400" b="1" kern="0" spc="300">
                <a:solidFill>
                  <a:srgbClr val="01786A"/>
                </a:solidFill>
                <a:latin typeface="微软雅黑" panose="020B0503020204020204" charset="-122"/>
                <a:ea typeface="微软雅黑" panose="020B0503020204020204" charset="-122"/>
                <a:cs typeface="微软雅黑" panose="020B0503020204020204" charset="-122"/>
                <a:sym typeface="+mn-ea"/>
              </a:rPr>
              <a:t>1. 需求确认</a:t>
            </a:r>
            <a:endParaRPr sz="2400" b="1" kern="0" spc="30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grpSp>
        <p:nvGrpSpPr>
          <p:cNvPr id="32" name="组合 31"/>
          <p:cNvGrpSpPr/>
          <p:nvPr/>
        </p:nvGrpSpPr>
        <p:grpSpPr>
          <a:xfrm>
            <a:off x="-12065" y="-6096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a:t>
              </a:r>
              <a:r>
                <a:rPr lang="zh-CN" altLang="en-US" sz="2800" b="1">
                  <a:solidFill>
                    <a:schemeClr val="bg1"/>
                  </a:solidFill>
                  <a:latin typeface="微软雅黑" panose="020B0503020204020204" charset="-122"/>
                  <a:ea typeface="微软雅黑" panose="020B0503020204020204" charset="-122"/>
                  <a:cs typeface="微软雅黑" panose="020B0503020204020204" charset="-122"/>
                </a:rPr>
                <a:t>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709" cy="725"/>
            </a:xfrm>
            <a:prstGeom prst="rect">
              <a:avLst/>
            </a:prstGeom>
            <a:noFill/>
          </p:spPr>
          <p:txBody>
            <a:bodyPr wrap="none" rtlCol="0" anchor="t">
              <a:spAutoFit/>
            </a:bodyPr>
            <a:lstStyle/>
            <a:p>
              <a:pPr algn="l"/>
              <a:r>
                <a:rPr lang="zh-CN" altLang="en-US" sz="2400" b="1">
                  <a:solidFill>
                    <a:srgbClr val="FFFF00"/>
                  </a:solidFill>
                  <a:sym typeface="+mn-ea"/>
                </a:rPr>
                <a:t>任务1  </a:t>
              </a:r>
              <a:endParaRPr lang="zh-CN" altLang="en-US" sz="2400" b="1">
                <a:solidFill>
                  <a:srgbClr val="FFFF00"/>
                </a:solidFill>
                <a:sym typeface="+mn-ea"/>
              </a:endParaRPr>
            </a:p>
          </p:txBody>
        </p:sp>
      </p:grpSp>
      <p:sp>
        <p:nvSpPr>
          <p:cNvPr id="2" name="文本框 1"/>
          <p:cNvSpPr txBox="1"/>
          <p:nvPr/>
        </p:nvSpPr>
        <p:spPr>
          <a:xfrm>
            <a:off x="839470" y="1628775"/>
            <a:ext cx="9770745" cy="706755"/>
          </a:xfrm>
          <a:prstGeom prst="rect">
            <a:avLst/>
          </a:prstGeom>
          <a:noFill/>
        </p:spPr>
        <p:txBody>
          <a:bodyPr wrap="square" rtlCol="0" anchor="t">
            <a:spAutoFit/>
          </a:bodyPr>
          <a:lstStyle/>
          <a:p>
            <a:pPr indent="508000" fontAlgn="auto">
              <a:extLst>
                <a:ext uri="{35155182-B16C-46BC-9424-99874614C6A1}">
                  <wpsdc:indentchars xmlns:wpsdc="http://www.wps.cn/officeDocument/2017/drawingmlCustomData" val="200" checksum="282533468"/>
                </a:ext>
              </a:extLst>
            </a:pPr>
            <a:r>
              <a:rPr lang="zh-CN" altLang="en-US" sz="2000"/>
              <a:t>与设计工作室沟通后，从现行系统、现行需求、未来需求及约束条件几方面获取如下真实需求，如表 9-2-1 所示</a:t>
            </a:r>
            <a:endParaRPr lang="zh-CN" altLang="en-US" sz="2000"/>
          </a:p>
        </p:txBody>
      </p:sp>
      <p:pic>
        <p:nvPicPr>
          <p:cNvPr id="3" name="图片 2"/>
          <p:cNvPicPr>
            <a:picLocks noChangeAspect="1"/>
          </p:cNvPicPr>
          <p:nvPr/>
        </p:nvPicPr>
        <p:blipFill>
          <a:blip r:embed="rId1"/>
          <a:stretch>
            <a:fillRect/>
          </a:stretch>
        </p:blipFill>
        <p:spPr>
          <a:xfrm>
            <a:off x="1416050" y="2564765"/>
            <a:ext cx="8953500" cy="441198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695960" y="783590"/>
            <a:ext cx="4359910" cy="460375"/>
          </a:xfrm>
          <a:prstGeom prst="rect">
            <a:avLst/>
          </a:prstGeom>
          <a:noFill/>
        </p:spPr>
        <p:txBody>
          <a:bodyPr wrap="square" rtlCol="0">
            <a:spAutoFit/>
          </a:bodyPr>
          <a:lstStyle/>
          <a:p>
            <a:r>
              <a:rPr sz="2400" b="1" kern="0" spc="300">
                <a:solidFill>
                  <a:srgbClr val="01786A"/>
                </a:solidFill>
                <a:latin typeface="微软雅黑" panose="020B0503020204020204" charset="-122"/>
                <a:ea typeface="微软雅黑" panose="020B0503020204020204" charset="-122"/>
                <a:cs typeface="微软雅黑" panose="020B0503020204020204" charset="-122"/>
                <a:sym typeface="+mn-ea"/>
              </a:rPr>
              <a:t>2. 硬件选型</a:t>
            </a:r>
            <a:endParaRPr sz="2400" b="1" kern="0" spc="30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a:t>
              </a:r>
              <a:r>
                <a:rPr lang="zh-CN" altLang="en-US" sz="2800" b="1">
                  <a:solidFill>
                    <a:schemeClr val="bg1"/>
                  </a:solidFill>
                  <a:latin typeface="微软雅黑" panose="020B0503020204020204" charset="-122"/>
                  <a:ea typeface="微软雅黑" panose="020B0503020204020204" charset="-122"/>
                  <a:cs typeface="微软雅黑" panose="020B0503020204020204" charset="-122"/>
                </a:rPr>
                <a:t>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709" cy="725"/>
            </a:xfrm>
            <a:prstGeom prst="rect">
              <a:avLst/>
            </a:prstGeom>
            <a:noFill/>
          </p:spPr>
          <p:txBody>
            <a:bodyPr wrap="none" rtlCol="0" anchor="t">
              <a:spAutoFit/>
            </a:bodyPr>
            <a:lstStyle/>
            <a:p>
              <a:pPr algn="l"/>
              <a:r>
                <a:rPr lang="zh-CN" altLang="en-US" sz="2400" b="1">
                  <a:solidFill>
                    <a:srgbClr val="FFFF00"/>
                  </a:solidFill>
                  <a:sym typeface="+mn-ea"/>
                </a:rPr>
                <a:t>任务1  </a:t>
              </a:r>
              <a:endParaRPr lang="zh-CN" altLang="en-US" sz="2400" b="1">
                <a:solidFill>
                  <a:srgbClr val="FFFF00"/>
                </a:solidFill>
                <a:sym typeface="+mn-ea"/>
              </a:endParaRPr>
            </a:p>
          </p:txBody>
        </p:sp>
      </p:grpSp>
      <p:sp>
        <p:nvSpPr>
          <p:cNvPr id="2" name="文本框 1"/>
          <p:cNvSpPr txBox="1"/>
          <p:nvPr/>
        </p:nvSpPr>
        <p:spPr>
          <a:xfrm>
            <a:off x="912495" y="1558290"/>
            <a:ext cx="10607040" cy="1014730"/>
          </a:xfrm>
          <a:prstGeom prst="rect">
            <a:avLst/>
          </a:prstGeom>
          <a:noFill/>
        </p:spPr>
        <p:txBody>
          <a:bodyPr wrap="square" rtlCol="0" anchor="t">
            <a:spAutoFit/>
          </a:bodyPr>
          <a:p>
            <a:r>
              <a:rPr lang="en-US" altLang="zh-CN" sz="2000"/>
              <a:t>        </a:t>
            </a:r>
            <a:r>
              <a:rPr lang="zh-CN" altLang="en-US" sz="2000"/>
              <a:t>硬件选型主要是购买存放云存储的服务器，通常有两种选择，一种是自购买服务器，另一种是租用第三方公司的设备。设计工作室原有一台服务器，按照需求进行升级即可，升级时主要考虑存储空间、计算能力、备份能力等方面，如图 9-2-6 所示。</a:t>
            </a:r>
            <a:endParaRPr lang="zh-CN" altLang="en-US" sz="2000"/>
          </a:p>
        </p:txBody>
      </p:sp>
      <p:pic>
        <p:nvPicPr>
          <p:cNvPr id="3" name="图片 2"/>
          <p:cNvPicPr>
            <a:picLocks noChangeAspect="1"/>
          </p:cNvPicPr>
          <p:nvPr/>
        </p:nvPicPr>
        <p:blipFill>
          <a:blip r:embed="rId1"/>
          <a:stretch>
            <a:fillRect/>
          </a:stretch>
        </p:blipFill>
        <p:spPr>
          <a:xfrm>
            <a:off x="1920240" y="2781300"/>
            <a:ext cx="6804660" cy="416369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709" cy="725"/>
            </a:xfrm>
            <a:prstGeom prst="rect">
              <a:avLst/>
            </a:prstGeom>
            <a:noFill/>
          </p:spPr>
          <p:txBody>
            <a:bodyPr wrap="none" rtlCol="0" anchor="t">
              <a:spAutoFit/>
            </a:bodyPr>
            <a:lstStyle/>
            <a:p>
              <a:pPr algn="l"/>
              <a:r>
                <a:rPr lang="zh-CN" altLang="en-US" sz="2400" b="1">
                  <a:solidFill>
                    <a:srgbClr val="FFFF00"/>
                  </a:solidFill>
                  <a:sym typeface="+mn-ea"/>
                </a:rPr>
                <a:t>任务1  </a:t>
              </a:r>
              <a:endParaRPr lang="zh-CN" altLang="en-US" sz="2400" b="1">
                <a:solidFill>
                  <a:srgbClr val="FFFF00"/>
                </a:solidFill>
                <a:sym typeface="+mn-ea"/>
              </a:endParaRPr>
            </a:p>
          </p:txBody>
        </p:sp>
      </p:grpSp>
      <p:sp>
        <p:nvSpPr>
          <p:cNvPr id="106" name="圆角矩形 105"/>
          <p:cNvSpPr/>
          <p:nvPr/>
        </p:nvSpPr>
        <p:spPr>
          <a:xfrm>
            <a:off x="965835" y="2349500"/>
            <a:ext cx="9869805" cy="304101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2" name="文本框 1"/>
          <p:cNvSpPr txBox="1"/>
          <p:nvPr/>
        </p:nvSpPr>
        <p:spPr>
          <a:xfrm>
            <a:off x="1393190" y="2781300"/>
            <a:ext cx="9014460" cy="2245360"/>
          </a:xfrm>
          <a:prstGeom prst="rect">
            <a:avLst/>
          </a:prstGeom>
          <a:noFill/>
        </p:spPr>
        <p:txBody>
          <a:bodyPr wrap="square" rtlCol="0" anchor="t">
            <a:spAutoFit/>
          </a:bodyPr>
          <a:p>
            <a:r>
              <a:rPr lang="en-US" altLang="zh-CN" sz="2800"/>
              <a:t>     </a:t>
            </a:r>
            <a:r>
              <a:rPr sz="2800"/>
              <a:t>图 2-6 中硬盘“升级 3TB×4，Raid1，机械硬盘”，其中 Raid1 是磁盘 Raid 阵列（廉价磁盘冗余阵列）中的一种，采用镜像方式，如果一个硬盘坏了，另外一个硬盘的备份数据不会丢失，其他还有 Raid0、Raid3、Raid5 等多种方式。</a:t>
            </a:r>
            <a:endParaRPr sz="2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7620" y="-16510"/>
            <a:ext cx="12211685" cy="894715"/>
            <a:chOff x="-12" y="-26"/>
            <a:chExt cx="19231" cy="1409"/>
          </a:xfrm>
        </p:grpSpPr>
        <p:sp>
          <p:nvSpPr>
            <p:cNvPr id="33" name="矩形 32"/>
            <p:cNvSpPr/>
            <p:nvPr/>
          </p:nvSpPr>
          <p:spPr>
            <a:xfrm>
              <a:off x="-12" y="-26"/>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600" cy="725"/>
            </a:xfrm>
            <a:prstGeom prst="rect">
              <a:avLst/>
            </a:prstGeom>
            <a:noFill/>
          </p:spPr>
          <p:txBody>
            <a:bodyPr wrap="none" rtlCol="0" anchor="t">
              <a:spAutoFit/>
            </a:bodyPr>
            <a:lstStyle/>
            <a:p>
              <a:pPr algn="l"/>
              <a:r>
                <a:rPr lang="zh-CN" altLang="en-US" sz="2400" b="1">
                  <a:solidFill>
                    <a:srgbClr val="FFFF00"/>
                  </a:solidFill>
                  <a:sym typeface="+mn-ea"/>
                </a:rPr>
                <a:t>任务1 </a:t>
              </a:r>
              <a:endParaRPr lang="zh-CN" altLang="en-US" sz="2400" b="1">
                <a:solidFill>
                  <a:srgbClr val="FFFF00"/>
                </a:solidFill>
                <a:sym typeface="+mn-ea"/>
              </a:endParaRPr>
            </a:p>
          </p:txBody>
        </p:sp>
      </p:grpSp>
      <p:sp>
        <p:nvSpPr>
          <p:cNvPr id="106" name="圆角矩形 105"/>
          <p:cNvSpPr/>
          <p:nvPr/>
        </p:nvSpPr>
        <p:spPr>
          <a:xfrm>
            <a:off x="965835" y="797560"/>
            <a:ext cx="9869805" cy="260477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2" name="文本框 1"/>
          <p:cNvSpPr txBox="1"/>
          <p:nvPr/>
        </p:nvSpPr>
        <p:spPr>
          <a:xfrm>
            <a:off x="1417320" y="1340485"/>
            <a:ext cx="9014460" cy="1814830"/>
          </a:xfrm>
          <a:prstGeom prst="rect">
            <a:avLst/>
          </a:prstGeom>
          <a:noFill/>
        </p:spPr>
        <p:txBody>
          <a:bodyPr wrap="square" rtlCol="0" anchor="t">
            <a:spAutoFit/>
          </a:bodyPr>
          <a:p>
            <a:r>
              <a:rPr lang="en-US" altLang="zh-CN" sz="2800"/>
              <a:t>       </a:t>
            </a:r>
            <a:r>
              <a:rPr lang="zh-CN" altLang="en-US" sz="2800"/>
              <a:t>根据设计工作室的要求，使用免费开源的软件，包括操作系统、私有云存储软件。另外，因为技术实力有限，选用简单易用的服务器运维面板软件进行集中管理。经过比选，特别是兼容性调查后，软件选型如表 9-2-2 所示</a:t>
            </a:r>
            <a:endParaRPr lang="zh-CN" altLang="en-US" sz="2800"/>
          </a:p>
        </p:txBody>
      </p:sp>
      <p:pic>
        <p:nvPicPr>
          <p:cNvPr id="3" name="图片 2"/>
          <p:cNvPicPr>
            <a:picLocks noChangeAspect="1"/>
          </p:cNvPicPr>
          <p:nvPr/>
        </p:nvPicPr>
        <p:blipFill>
          <a:blip r:embed="rId1"/>
          <a:stretch>
            <a:fillRect/>
          </a:stretch>
        </p:blipFill>
        <p:spPr>
          <a:xfrm>
            <a:off x="1343660" y="3644900"/>
            <a:ext cx="9243060" cy="289496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635" y="-9525"/>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3263"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818" cy="725"/>
            </a:xfrm>
            <a:prstGeom prst="rect">
              <a:avLst/>
            </a:prstGeom>
            <a:noFill/>
          </p:spPr>
          <p:txBody>
            <a:bodyPr wrap="none" rtlCol="0" anchor="t">
              <a:spAutoFit/>
            </a:bodyPr>
            <a:lstStyle/>
            <a:p>
              <a:pPr algn="l"/>
              <a:r>
                <a:rPr lang="zh-CN" altLang="en-US" sz="2400" b="1">
                  <a:solidFill>
                    <a:srgbClr val="FFFF00"/>
                  </a:solidFill>
                  <a:sym typeface="+mn-ea"/>
                </a:rPr>
                <a:t>任务1   </a:t>
              </a:r>
              <a:endParaRPr lang="zh-CN" altLang="en-US" sz="2400" b="1">
                <a:solidFill>
                  <a:srgbClr val="FFFF00"/>
                </a:solidFill>
                <a:sym typeface="+mn-ea"/>
              </a:endParaRPr>
            </a:p>
          </p:txBody>
        </p:sp>
      </p:grpSp>
      <p:sp>
        <p:nvSpPr>
          <p:cNvPr id="106" name="圆角矩形 105"/>
          <p:cNvSpPr/>
          <p:nvPr/>
        </p:nvSpPr>
        <p:spPr>
          <a:xfrm>
            <a:off x="48260" y="856615"/>
            <a:ext cx="7584440" cy="224599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2" name="文本框 1"/>
          <p:cNvSpPr txBox="1"/>
          <p:nvPr/>
        </p:nvSpPr>
        <p:spPr>
          <a:xfrm>
            <a:off x="408305" y="1066165"/>
            <a:ext cx="6670040" cy="1814830"/>
          </a:xfrm>
          <a:prstGeom prst="rect">
            <a:avLst/>
          </a:prstGeom>
          <a:noFill/>
        </p:spPr>
        <p:txBody>
          <a:bodyPr wrap="square" rtlCol="0" anchor="t">
            <a:spAutoFit/>
          </a:bodyPr>
          <a:p>
            <a:r>
              <a:rPr lang="en-US" altLang="zh-CN" sz="2800"/>
              <a:t>       </a:t>
            </a:r>
            <a:r>
              <a:rPr lang="zh-CN" altLang="en-US" sz="2800"/>
              <a:t>应用设计主要从系统架构、账户及权限、运维管理等方面进行考虑，依据上面的需求及选型，系统架构设计如图 9-2-7 所示。</a:t>
            </a:r>
            <a:endParaRPr lang="zh-CN" altLang="en-US" sz="2800"/>
          </a:p>
        </p:txBody>
      </p:sp>
      <p:pic>
        <p:nvPicPr>
          <p:cNvPr id="4" name="图片 3"/>
          <p:cNvPicPr>
            <a:picLocks noChangeAspect="1"/>
          </p:cNvPicPr>
          <p:nvPr/>
        </p:nvPicPr>
        <p:blipFill>
          <a:blip r:embed="rId1"/>
          <a:stretch>
            <a:fillRect/>
          </a:stretch>
        </p:blipFill>
        <p:spPr>
          <a:xfrm>
            <a:off x="5810250" y="3409950"/>
            <a:ext cx="6238875" cy="2762250"/>
          </a:xfrm>
          <a:prstGeom prst="rect">
            <a:avLst/>
          </a:prstGeom>
        </p:spPr>
      </p:pic>
      <p:pic>
        <p:nvPicPr>
          <p:cNvPr id="5" name="图片 4"/>
          <p:cNvPicPr>
            <a:picLocks noChangeAspect="1"/>
          </p:cNvPicPr>
          <p:nvPr/>
        </p:nvPicPr>
        <p:blipFill>
          <a:blip r:embed="rId2"/>
          <a:stretch>
            <a:fillRect/>
          </a:stretch>
        </p:blipFill>
        <p:spPr>
          <a:xfrm>
            <a:off x="191770" y="3355975"/>
            <a:ext cx="5836920" cy="126492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72390" y="45085"/>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818" cy="725"/>
            </a:xfrm>
            <a:prstGeom prst="rect">
              <a:avLst/>
            </a:prstGeom>
            <a:noFill/>
          </p:spPr>
          <p:txBody>
            <a:bodyPr wrap="none" rtlCol="0" anchor="t">
              <a:spAutoFit/>
            </a:bodyPr>
            <a:lstStyle/>
            <a:p>
              <a:pPr algn="l"/>
              <a:r>
                <a:rPr lang="zh-CN" altLang="en-US" sz="2400" b="1">
                  <a:solidFill>
                    <a:srgbClr val="FFFF00"/>
                  </a:solidFill>
                  <a:sym typeface="+mn-ea"/>
                </a:rPr>
                <a:t>任务1   </a:t>
              </a:r>
              <a:endParaRPr lang="zh-CN" altLang="en-US" sz="2400" b="1">
                <a:solidFill>
                  <a:srgbClr val="FFFF00"/>
                </a:solidFill>
                <a:sym typeface="+mn-ea"/>
              </a:endParaRPr>
            </a:p>
          </p:txBody>
        </p:sp>
      </p:grpSp>
      <p:sp>
        <p:nvSpPr>
          <p:cNvPr id="106" name="圆角矩形 105"/>
          <p:cNvSpPr/>
          <p:nvPr/>
        </p:nvSpPr>
        <p:spPr>
          <a:xfrm>
            <a:off x="1343660" y="2060575"/>
            <a:ext cx="9869805" cy="363791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p>
            <a:pPr marL="0" marR="0" lvl="0" indent="0" algn="l" defTabSz="914400" eaLnBrk="1" fontAlgn="auto" latinLnBrk="0" hangingPunct="1">
              <a:lnSpc>
                <a:spcPct val="100000"/>
              </a:lnSpc>
              <a:spcBef>
                <a:spcPts val="0"/>
              </a:spcBef>
              <a:spcAft>
                <a:spcPts val="0"/>
              </a:spcAft>
              <a:buClrTx/>
              <a:buSzTx/>
              <a:buFontTx/>
              <a:buNone/>
              <a:defRPr/>
            </a:pPr>
            <a:r>
              <a:rPr kumimoji="0" lang="en-US" sz="2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rPr>
              <a:t>      根据设计工作室的要求，使用免费开源的软件，包括操作统、私有云存储软件。另外，因为技术实力有限，选用简单易的服务器运维面软件进行集中管理。经过比选，特别是兼容性调查后，软件选型如表 9-2-2 所示。</a:t>
            </a:r>
            <a:endParaRPr kumimoji="0" lang="en-US" sz="2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grpSp>
        <p:nvGrpSpPr>
          <p:cNvPr id="3" name="组合 2"/>
          <p:cNvGrpSpPr/>
          <p:nvPr/>
        </p:nvGrpSpPr>
        <p:grpSpPr>
          <a:xfrm>
            <a:off x="0" y="-26670"/>
            <a:ext cx="12204065" cy="904875"/>
            <a:chOff x="0" y="-42"/>
            <a:chExt cx="19219" cy="1425"/>
          </a:xfrm>
        </p:grpSpPr>
        <p:sp>
          <p:nvSpPr>
            <p:cNvPr id="4" name="矩形 3"/>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5" name="组合 4"/>
            <p:cNvGrpSpPr/>
            <p:nvPr/>
          </p:nvGrpSpPr>
          <p:grpSpPr>
            <a:xfrm>
              <a:off x="302" y="184"/>
              <a:ext cx="1304" cy="1199"/>
              <a:chOff x="756" y="1232"/>
              <a:chExt cx="1304" cy="1199"/>
            </a:xfrm>
          </p:grpSpPr>
          <p:sp>
            <p:nvSpPr>
              <p:cNvPr id="6" name="矩形 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矩形 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文本框 8"/>
            <p:cNvSpPr txBox="1"/>
            <p:nvPr/>
          </p:nvSpPr>
          <p:spPr>
            <a:xfrm>
              <a:off x="2116" y="43"/>
              <a:ext cx="3263" cy="822"/>
            </a:xfrm>
            <a:prstGeom prst="rect">
              <a:avLst/>
            </a:prstGeom>
            <a:noFill/>
          </p:spPr>
          <p:txBody>
            <a:bodyPr wrap="square" rtlCol="0">
              <a:spAutoFit/>
            </a:bodyPr>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 </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0" name="矩形 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4022" y="71"/>
              <a:ext cx="1709" cy="725"/>
            </a:xfrm>
            <a:prstGeom prst="rect">
              <a:avLst/>
            </a:prstGeom>
            <a:noFill/>
          </p:spPr>
          <p:txBody>
            <a:bodyPr wrap="none" rtlCol="0" anchor="t">
              <a:spAutoFit/>
            </a:bodyPr>
            <a:p>
              <a:pPr algn="l"/>
              <a:r>
                <a:rPr lang="zh-CN" altLang="en-US" sz="2400" b="1">
                  <a:solidFill>
                    <a:srgbClr val="FFFF00"/>
                  </a:solidFill>
                  <a:sym typeface="+mn-ea"/>
                </a:rPr>
                <a:t>任务1  </a:t>
              </a:r>
              <a:endParaRPr lang="zh-CN" altLang="en-US" sz="2400" b="1">
                <a:solidFill>
                  <a:srgbClr val="FFFF00"/>
                </a:solidFill>
                <a:sym typeface="+mn-ea"/>
              </a:endParaRPr>
            </a:p>
          </p:txBody>
        </p:sp>
      </p:grpSp>
      <p:sp>
        <p:nvSpPr>
          <p:cNvPr id="2" name="文本框 1"/>
          <p:cNvSpPr txBox="1"/>
          <p:nvPr/>
        </p:nvSpPr>
        <p:spPr>
          <a:xfrm>
            <a:off x="826770" y="1196975"/>
            <a:ext cx="4359910" cy="460375"/>
          </a:xfrm>
          <a:prstGeom prst="rect">
            <a:avLst/>
          </a:prstGeom>
          <a:noFill/>
        </p:spPr>
        <p:txBody>
          <a:bodyPr wrap="square" rtlCol="0">
            <a:spAutoFit/>
          </a:bodyPr>
          <a:p>
            <a:r>
              <a:rPr lang="en-US" sz="2400" b="1" kern="0" noProof="0">
                <a:ln>
                  <a:noFill/>
                </a:ln>
                <a:solidFill>
                  <a:srgbClr val="01786A"/>
                </a:solidFill>
                <a:effectLst/>
                <a:uLnTx/>
                <a:uFillTx/>
                <a:latin typeface="微软雅黑" panose="020B0503020204020204" charset="-122"/>
                <a:ea typeface="微软雅黑" panose="020B0503020204020204" charset="-122"/>
                <a:sym typeface="+mn-ea"/>
              </a:rPr>
              <a:t>3. 软件选型</a:t>
            </a:r>
            <a:endParaRPr kumimoji="0" lang="en-US" sz="2400" b="1" i="0" u="none" strike="noStrike" kern="0" cap="none" spc="0" normalizeH="0" baseline="0" noProof="0">
              <a:ln>
                <a:noFill/>
              </a:ln>
              <a:solidFill>
                <a:srgbClr val="01786A"/>
              </a:solidFill>
              <a:effectLst/>
              <a:uLnTx/>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64200" y="2205355"/>
            <a:ext cx="4286885" cy="706755"/>
          </a:xfrm>
          <a:prstGeom prst="rect">
            <a:avLst/>
          </a:prstGeom>
          <a:noFill/>
        </p:spPr>
        <p:txBody>
          <a:bodyPr wrap="square" rtlCol="0">
            <a:spAutoFit/>
          </a:bodyPr>
          <a:lstStyle/>
          <a:p>
            <a:pPr algn="dist"/>
            <a:r>
              <a:rPr lang="zh-CN" altLang="en-US" sz="4000" b="1">
                <a:solidFill>
                  <a:srgbClr val="F65738"/>
                </a:solidFill>
                <a:latin typeface="微软雅黑" panose="020B0503020204020204" charset="-122"/>
                <a:ea typeface="微软雅黑" panose="020B0503020204020204" charset="-122"/>
                <a:cs typeface="微软雅黑" panose="020B0503020204020204" charset="-122"/>
              </a:rPr>
              <a:t>部署系统</a:t>
            </a:r>
            <a:endParaRPr lang="zh-CN" altLang="en-US" sz="4000" b="1">
              <a:solidFill>
                <a:srgbClr val="F65738"/>
              </a:solidFill>
              <a:latin typeface="微软雅黑" panose="020B0503020204020204" charset="-122"/>
              <a:ea typeface="微软雅黑" panose="020B0503020204020204" charset="-122"/>
              <a:cs typeface="微软雅黑" panose="020B0503020204020204" charset="-122"/>
            </a:endParaRPr>
          </a:p>
        </p:txBody>
      </p:sp>
      <p:grpSp>
        <p:nvGrpSpPr>
          <p:cNvPr id="16" name="组合 15"/>
          <p:cNvGrpSpPr/>
          <p:nvPr/>
        </p:nvGrpSpPr>
        <p:grpSpPr>
          <a:xfrm>
            <a:off x="6167755" y="3213100"/>
            <a:ext cx="4665980" cy="2030095"/>
            <a:chOff x="9713" y="5060"/>
            <a:chExt cx="7348" cy="3197"/>
          </a:xfrm>
        </p:grpSpPr>
        <p:sp>
          <p:nvSpPr>
            <p:cNvPr id="27" name="文本框 26"/>
            <p:cNvSpPr txBox="1"/>
            <p:nvPr/>
          </p:nvSpPr>
          <p:spPr>
            <a:xfrm>
              <a:off x="10054" y="5060"/>
              <a:ext cx="7007" cy="3197"/>
            </a:xfrm>
            <a:prstGeom prst="rect">
              <a:avLst/>
            </a:prstGeom>
            <a:noFill/>
          </p:spPr>
          <p:txBody>
            <a:bodyPr wrap="square" rtlCol="0">
              <a:spAutoFit/>
            </a:bodyPr>
            <a:lstStyle/>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endParaRPr>
            </a:p>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sym typeface="+mn-ea"/>
                </a:rPr>
                <a:t>任务分析</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sym typeface="+mn-ea"/>
              </a:endParaRPr>
            </a:p>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sym typeface="+mn-ea"/>
                </a:rPr>
                <a:t>任务</a:t>
              </a: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sym typeface="+mn-ea"/>
                </a:rPr>
                <a:t>实践</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sym typeface="+mn-ea"/>
              </a:endParaRP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6955"/>
          </a:xfrm>
          <a:prstGeom prst="rect">
            <a:avLst/>
          </a:prstGeom>
          <a:noFill/>
        </p:spPr>
        <p:txBody>
          <a:bodyPr wrap="square" rtlCol="0" anchor="t">
            <a:spAutoFit/>
          </a:bodyPr>
          <a:lstStyle/>
          <a:p>
            <a:pPr algn="dist"/>
            <a:r>
              <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rPr>
              <a:t>任务</a:t>
            </a:r>
            <a:r>
              <a:rPr lang="en-US" altLang="zh-CN" sz="4800" b="1">
                <a:solidFill>
                  <a:schemeClr val="bg1"/>
                </a:solidFill>
                <a:latin typeface="微软雅黑" panose="020B0503020204020204" charset="-122"/>
                <a:ea typeface="微软雅黑" panose="020B0503020204020204" charset="-122"/>
                <a:cs typeface="微软雅黑" panose="020B0503020204020204" charset="-122"/>
                <a:sym typeface="+mn-ea"/>
              </a:rPr>
              <a:t>2</a:t>
            </a:r>
            <a:endParaRPr lang="en-US" altLang="zh-CN" sz="4800" b="1">
              <a:solidFill>
                <a:schemeClr val="bg1"/>
              </a:solidFill>
              <a:latin typeface="微软雅黑" panose="020B0503020204020204" charset="-122"/>
              <a:ea typeface="微软雅黑" panose="020B0503020204020204" charset="-122"/>
              <a:cs typeface="微软雅黑" panose="020B0503020204020204" charset="-122"/>
              <a:sym typeface="+mn-ea"/>
            </a:endParaRP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106" name="圆角矩形 105"/>
          <p:cNvSpPr/>
          <p:nvPr/>
        </p:nvSpPr>
        <p:spPr>
          <a:xfrm>
            <a:off x="1343660" y="2204720"/>
            <a:ext cx="9869805" cy="304101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2" name="文本框 1"/>
          <p:cNvSpPr txBox="1"/>
          <p:nvPr/>
        </p:nvSpPr>
        <p:spPr>
          <a:xfrm>
            <a:off x="2389505" y="2924810"/>
            <a:ext cx="8234680" cy="1568450"/>
          </a:xfrm>
          <a:prstGeom prst="rect">
            <a:avLst/>
          </a:prstGeom>
          <a:noFill/>
        </p:spPr>
        <p:txBody>
          <a:bodyPr wrap="square" rtlCol="0">
            <a:spAutoFit/>
          </a:bodyPr>
          <a:p>
            <a:r>
              <a:rPr lang="en-US" altLang="zh-CN" sz="2400">
                <a:solidFill>
                  <a:schemeClr val="tx1"/>
                </a:solidFill>
                <a:effectLst>
                  <a:outerShdw blurRad="38100" dist="25400" dir="5400000" algn="ctr" rotWithShape="0">
                    <a:srgbClr val="6E747A">
                      <a:alpha val="43000"/>
                    </a:srgbClr>
                  </a:outerShdw>
                </a:effectLst>
                <a:sym typeface="+mn-ea"/>
              </a:rPr>
              <a:t>        </a:t>
            </a:r>
            <a:r>
              <a:rPr lang="zh-CN" altLang="en-US" sz="2400">
                <a:solidFill>
                  <a:schemeClr val="tx1"/>
                </a:solidFill>
                <a:effectLst>
                  <a:outerShdw blurRad="38100" dist="25400" dir="5400000" algn="ctr" rotWithShape="0">
                    <a:srgbClr val="6E747A">
                      <a:alpha val="43000"/>
                    </a:srgbClr>
                  </a:outerShdw>
                </a:effectLst>
                <a:sym typeface="+mn-ea"/>
              </a:rPr>
              <a:t>通过前面的工作深入了解了客户需求，与客户沟通了云应用系统的软硬件选型、功能，最终确认并设计好系统之后，接下来将进行系统部署工作，实现系统功能。</a:t>
            </a:r>
            <a:endParaRPr lang="zh-CN" altLang="en-US" sz="2400">
              <a:solidFill>
                <a:schemeClr val="tx1"/>
              </a:solidFill>
              <a:effectLst>
                <a:outerShdw blurRad="38100" dist="25400" dir="5400000" algn="ctr" rotWithShape="0">
                  <a:srgbClr val="6E747A">
                    <a:alpha val="43000"/>
                  </a:srgbClr>
                </a:outerShdw>
              </a:effectLst>
            </a:endParaRPr>
          </a:p>
          <a:p>
            <a:endParaRPr lang="zh-CN" altLang="en-US" sz="2400">
              <a:solidFill>
                <a:schemeClr val="tx1"/>
              </a:solidFill>
              <a:effectLst>
                <a:outerShdw blurRad="38100" dist="25400" dir="5400000" algn="ctr" rotWithShape="0">
                  <a:srgbClr val="6E747A">
                    <a:alpha val="43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5885" y="4220845"/>
            <a:ext cx="12217400" cy="2698750"/>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2279015" y="1814195"/>
            <a:ext cx="8763000" cy="1040130"/>
            <a:chOff x="3250" y="2857"/>
            <a:chExt cx="13800" cy="1638"/>
          </a:xfrm>
        </p:grpSpPr>
        <p:sp>
          <p:nvSpPr>
            <p:cNvPr id="5" name="文本框 4"/>
            <p:cNvSpPr txBox="1"/>
            <p:nvPr/>
          </p:nvSpPr>
          <p:spPr>
            <a:xfrm>
              <a:off x="3250" y="2857"/>
              <a:ext cx="13800" cy="1452"/>
            </a:xfrm>
            <a:prstGeom prst="rect">
              <a:avLst/>
            </a:prstGeom>
            <a:noFill/>
          </p:spPr>
          <p:txBody>
            <a:bodyPr wrap="none" rtlCol="0">
              <a:spAutoFit/>
            </a:bodyPr>
            <a:lstStyle/>
            <a:p>
              <a:pPr algn="l"/>
              <a:r>
                <a:rPr sz="5400" b="1" dirty="0">
                  <a:solidFill>
                    <a:srgbClr val="5B7A79"/>
                  </a:solidFill>
                  <a:latin typeface="微软雅黑" panose="020B0503020204020204" charset="-122"/>
                  <a:ea typeface="微软雅黑" panose="020B0503020204020204" charset="-122"/>
                  <a:cs typeface="微软雅黑" panose="020B0503020204020204" charset="-122"/>
                </a:rPr>
                <a:t>项目 2</a:t>
              </a:r>
              <a:r>
                <a:rPr lang="en-US" altLang="zh-CN" sz="5400" b="1" dirty="0">
                  <a:solidFill>
                    <a:srgbClr val="5B7A79"/>
                  </a:solidFill>
                  <a:latin typeface="微软雅黑" panose="020B0503020204020204" charset="-122"/>
                  <a:ea typeface="微软雅黑" panose="020B0503020204020204" charset="-122"/>
                  <a:cs typeface="微软雅黑" panose="020B0503020204020204" charset="-122"/>
                </a:rPr>
                <a:t>  </a:t>
              </a:r>
              <a:r>
                <a:rPr lang="zh-CN" altLang="en-US" sz="5400" b="1" dirty="0">
                  <a:solidFill>
                    <a:srgbClr val="5B7A79"/>
                  </a:solidFill>
                  <a:latin typeface="微软雅黑" panose="020B0503020204020204" charset="-122"/>
                  <a:ea typeface="微软雅黑" panose="020B0503020204020204" charset="-122"/>
                  <a:cs typeface="微软雅黑" panose="020B0503020204020204" charset="-122"/>
                </a:rPr>
                <a:t>网络云应用系统搭建</a:t>
              </a:r>
              <a:endParaRPr lang="zh-CN" altLang="en-US" sz="5400" b="1" dirty="0">
                <a:solidFill>
                  <a:srgbClr val="5B7A79"/>
                </a:solidFill>
                <a:latin typeface="微软雅黑" panose="020B0503020204020204" charset="-122"/>
                <a:ea typeface="微软雅黑" panose="020B0503020204020204" charset="-122"/>
                <a:cs typeface="微软雅黑" panose="020B0503020204020204" charset="-122"/>
              </a:endParaRPr>
            </a:p>
          </p:txBody>
        </p:sp>
        <p:cxnSp>
          <p:nvCxnSpPr>
            <p:cNvPr id="15" name="直接箭头连接符 14"/>
            <p:cNvCxnSpPr/>
            <p:nvPr/>
          </p:nvCxnSpPr>
          <p:spPr>
            <a:xfrm>
              <a:off x="3310" y="4495"/>
              <a:ext cx="12150" cy="0"/>
            </a:xfrm>
            <a:prstGeom prst="straightConnector1">
              <a:avLst/>
            </a:prstGeom>
            <a:ln w="19050">
              <a:solidFill>
                <a:srgbClr val="5B7A79"/>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sp>
        <p:nvSpPr>
          <p:cNvPr id="16" name="矩形 15"/>
          <p:cNvSpPr/>
          <p:nvPr/>
        </p:nvSpPr>
        <p:spPr>
          <a:xfrm>
            <a:off x="-21590" y="3932555"/>
            <a:ext cx="12223115" cy="180000"/>
          </a:xfrm>
          <a:prstGeom prst="rect">
            <a:avLst/>
          </a:prstGeom>
          <a:solidFill>
            <a:srgbClr val="83A29D"/>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稻壳儿原创设计师【幻雨工作室】_2"/>
          <p:cNvSpPr txBox="1"/>
          <p:nvPr/>
        </p:nvSpPr>
        <p:spPr>
          <a:xfrm>
            <a:off x="670484" y="249332"/>
            <a:ext cx="7301789" cy="3683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latin typeface="等线" panose="02010600030101010101" charset="-122"/>
                <a:ea typeface="等线" panose="02010600030101010101" charset="-122"/>
                <a:cs typeface="等线" panose="02010600030101010101" charset="-122"/>
              </a:rPr>
              <a:t>“</a:t>
            </a:r>
            <a:r>
              <a:rPr lang="zh-CN" altLang="en-US" b="1" dirty="0">
                <a:latin typeface="等线" panose="02010600030101010101" charset="-122"/>
                <a:ea typeface="等线" panose="02010600030101010101" charset="-122"/>
                <a:cs typeface="等线" panose="02010600030101010101" charset="-122"/>
              </a:rPr>
              <a:t>十四五”职业教育国家规划教材（中等职业学校公共基础课程教材）</a:t>
            </a:r>
            <a:endParaRPr lang="en-US" altLang="zh-CN" b="1" dirty="0">
              <a:latin typeface="等线" panose="02010600030101010101" charset="-122"/>
              <a:ea typeface="等线" panose="02010600030101010101" charset="-122"/>
              <a:cs typeface="等线" panose="02010600030101010101" charset="-122"/>
            </a:endParaRPr>
          </a:p>
        </p:txBody>
      </p:sp>
      <p:pic>
        <p:nvPicPr>
          <p:cNvPr id="2" name="图片 1"/>
          <p:cNvPicPr>
            <a:picLocks noChangeAspect="1"/>
          </p:cNvPicPr>
          <p:nvPr/>
        </p:nvPicPr>
        <p:blipFill>
          <a:blip r:embed="rId1">
            <a:clrChange>
              <a:clrFrom>
                <a:srgbClr val="FEFEFE">
                  <a:alpha val="100000"/>
                </a:srgbClr>
              </a:clrFrom>
              <a:clrTo>
                <a:srgbClr val="FEFEFE">
                  <a:alpha val="100000"/>
                  <a:alpha val="0"/>
                </a:srgbClr>
              </a:clrTo>
            </a:clrChange>
          </a:blip>
          <a:stretch>
            <a:fillRect/>
          </a:stretch>
        </p:blipFill>
        <p:spPr>
          <a:xfrm>
            <a:off x="71376" y="119557"/>
            <a:ext cx="599108" cy="599108"/>
          </a:xfrm>
          <a:prstGeom prst="rect">
            <a:avLst/>
          </a:prstGeom>
        </p:spPr>
      </p:pic>
      <p:pic>
        <p:nvPicPr>
          <p:cNvPr id="8" name="图片 7" descr="理工社logo矢量图-横排黑色"/>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9768205" y="6308725"/>
            <a:ext cx="2230755" cy="3556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任务分析</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2" name="文本框 1"/>
          <p:cNvSpPr txBox="1"/>
          <p:nvPr/>
        </p:nvSpPr>
        <p:spPr>
          <a:xfrm>
            <a:off x="1774825" y="1604645"/>
            <a:ext cx="8129270" cy="1198880"/>
          </a:xfrm>
          <a:prstGeom prst="rect">
            <a:avLst/>
          </a:prstGeom>
        </p:spPr>
        <p:style>
          <a:lnRef idx="2">
            <a:schemeClr val="accent1"/>
          </a:lnRef>
          <a:fillRef idx="1">
            <a:schemeClr val="lt1"/>
          </a:fillRef>
          <a:effectRef idx="0">
            <a:schemeClr val="accent1"/>
          </a:effectRef>
          <a:fontRef idx="minor">
            <a:schemeClr val="dk1"/>
          </a:fontRef>
        </p:style>
        <p:txBody>
          <a:bodyPr wrap="square" rtlCol="0" anchor="t">
            <a:spAutoFit/>
            <a:scene3d>
              <a:camera prst="orthographicFront"/>
              <a:lightRig rig="threePt" dir="t"/>
            </a:scene3d>
          </a:bodyPr>
          <a:p>
            <a:r>
              <a:rPr lang="en-US" altLang="zh-CN" sz="2400">
                <a:solidFill>
                  <a:schemeClr val="tx1"/>
                </a:solidFill>
                <a:effectLst>
                  <a:outerShdw blurRad="38100" dist="19050" dir="2700000" algn="tl" rotWithShape="0">
                    <a:schemeClr val="dk1">
                      <a:alpha val="40000"/>
                    </a:schemeClr>
                  </a:outerShdw>
                </a:effectLst>
              </a:rPr>
              <a:t>       </a:t>
            </a:r>
            <a:r>
              <a:rPr lang="zh-CN" altLang="en-US" sz="2400">
                <a:solidFill>
                  <a:schemeClr val="tx1"/>
                </a:solidFill>
                <a:effectLst>
                  <a:outerShdw blurRad="38100" dist="19050" dir="2700000" algn="tl" rotWithShape="0">
                    <a:schemeClr val="dk1">
                      <a:alpha val="40000"/>
                    </a:schemeClr>
                  </a:outerShdw>
                </a:effectLst>
              </a:rPr>
              <a:t>部署系统工作需要在服务器上安装操作系统，然后安装服务器运维面板，再部署云存储系统，最后进行系统调试。任务路线如图 9-2-8 所示。</a:t>
            </a:r>
            <a:endParaRPr lang="zh-CN" altLang="en-US" sz="2400">
              <a:solidFill>
                <a:schemeClr val="tx1"/>
              </a:solidFill>
              <a:effectLst>
                <a:outerShdw blurRad="38100" dist="19050" dir="2700000" algn="tl" rotWithShape="0">
                  <a:schemeClr val="dk1">
                    <a:alpha val="40000"/>
                  </a:schemeClr>
                </a:outerShdw>
              </a:effectLst>
            </a:endParaRPr>
          </a:p>
        </p:txBody>
      </p:sp>
      <p:pic>
        <p:nvPicPr>
          <p:cNvPr id="4" name="图片 3"/>
          <p:cNvPicPr>
            <a:picLocks noChangeAspect="1"/>
          </p:cNvPicPr>
          <p:nvPr/>
        </p:nvPicPr>
        <p:blipFill>
          <a:blip r:embed="rId1"/>
          <a:stretch>
            <a:fillRect/>
          </a:stretch>
        </p:blipFill>
        <p:spPr>
          <a:xfrm>
            <a:off x="480060" y="3572510"/>
            <a:ext cx="11356975" cy="203517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3" name="文本框 2"/>
          <p:cNvSpPr txBox="1"/>
          <p:nvPr/>
        </p:nvSpPr>
        <p:spPr>
          <a:xfrm>
            <a:off x="1200150" y="1772920"/>
            <a:ext cx="5868670" cy="2245360"/>
          </a:xfrm>
          <a:prstGeom prst="rect">
            <a:avLst/>
          </a:prstGeom>
          <a:noFill/>
        </p:spPr>
        <p:txBody>
          <a:bodyPr wrap="square" rtlCol="0" anchor="t">
            <a:spAutoFit/>
          </a:bodyPr>
          <a:p>
            <a:r>
              <a:rPr lang="zh-CN" altLang="en-US" sz="2000"/>
              <a:t>1. 安装操作系统</a:t>
            </a:r>
            <a:endParaRPr lang="zh-CN" altLang="en-US" sz="2000"/>
          </a:p>
          <a:p>
            <a:r>
              <a:rPr lang="en-US" altLang="zh-CN" sz="2000"/>
              <a:t>       </a:t>
            </a:r>
            <a:r>
              <a:rPr lang="zh-CN" altLang="en-US" sz="2000"/>
              <a:t>根据系统设计要求，本次部署服务器选择国产开源的 deepin 操作系统。</a:t>
            </a:r>
            <a:endParaRPr lang="zh-CN" altLang="en-US" sz="2000"/>
          </a:p>
          <a:p>
            <a:r>
              <a:rPr lang="zh-CN" altLang="en-US" sz="2000"/>
              <a:t>（1）下载安装资源</a:t>
            </a:r>
            <a:endParaRPr lang="zh-CN" altLang="en-US" sz="2000"/>
          </a:p>
          <a:p>
            <a:r>
              <a:rPr lang="en-US" altLang="zh-CN" sz="2000"/>
              <a:t>        </a:t>
            </a:r>
            <a:r>
              <a:rPr lang="zh-CN" altLang="en-US" sz="2000"/>
              <a:t>访问 deepin 系统官网，下载官方镜像和深度启</a:t>
            </a:r>
            <a:endParaRPr lang="zh-CN" altLang="en-US" sz="2000"/>
          </a:p>
          <a:p>
            <a:r>
              <a:rPr lang="zh-CN" altLang="en-US" sz="2000"/>
              <a:t>动盘制作工具，选择适合的下载方式进行下载，如图9-2-9 所示。</a:t>
            </a:r>
            <a:endParaRPr lang="zh-CN" altLang="en-US" sz="2000"/>
          </a:p>
        </p:txBody>
      </p:sp>
      <p:pic>
        <p:nvPicPr>
          <p:cNvPr id="5" name="图片 4"/>
          <p:cNvPicPr>
            <a:picLocks noChangeAspect="1"/>
          </p:cNvPicPr>
          <p:nvPr/>
        </p:nvPicPr>
        <p:blipFill>
          <a:blip r:embed="rId1"/>
          <a:stretch>
            <a:fillRect/>
          </a:stretch>
        </p:blipFill>
        <p:spPr>
          <a:xfrm>
            <a:off x="7421245" y="805815"/>
            <a:ext cx="4607560" cy="582676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2" name="文本框 1"/>
          <p:cNvSpPr txBox="1"/>
          <p:nvPr/>
        </p:nvSpPr>
        <p:spPr>
          <a:xfrm>
            <a:off x="518160" y="2152015"/>
            <a:ext cx="4552950" cy="2245360"/>
          </a:xfrm>
          <a:prstGeom prst="rect">
            <a:avLst/>
          </a:prstGeom>
          <a:noFill/>
        </p:spPr>
        <p:txBody>
          <a:bodyPr wrap="square" rtlCol="0" anchor="t">
            <a:spAutoFit/>
          </a:bodyPr>
          <a:p>
            <a:r>
              <a:rPr lang="zh-CN" altLang="en-US" sz="2000"/>
              <a:t>（2）制作启动盘</a:t>
            </a:r>
            <a:endParaRPr lang="zh-CN" altLang="en-US" sz="2000"/>
          </a:p>
          <a:p>
            <a:r>
              <a:rPr lang="en-US" altLang="zh-CN" sz="2000"/>
              <a:t>      </a:t>
            </a:r>
            <a:r>
              <a:rPr lang="zh-CN" altLang="en-US" sz="2000"/>
              <a:t>准备一个空白 U 盘，安装运行深度启动盘制作工具，选择上一步下载的镜像光盘（扩展名为 .iso），然后选择磁盘，在这里建议勾选“格式化磁盘可提高制作成功率”复选框，最后开始制作，如图 9-2-10、图9-2-11 所示。</a:t>
            </a:r>
            <a:endParaRPr lang="zh-CN" altLang="en-US" sz="2000"/>
          </a:p>
        </p:txBody>
      </p:sp>
      <p:pic>
        <p:nvPicPr>
          <p:cNvPr id="4" name="图片 3"/>
          <p:cNvPicPr>
            <a:picLocks noChangeAspect="1"/>
          </p:cNvPicPr>
          <p:nvPr/>
        </p:nvPicPr>
        <p:blipFill>
          <a:blip r:embed="rId1"/>
          <a:stretch>
            <a:fillRect/>
          </a:stretch>
        </p:blipFill>
        <p:spPr>
          <a:xfrm>
            <a:off x="4872355" y="1583055"/>
            <a:ext cx="6992620" cy="369189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2" name="文本框 1"/>
          <p:cNvSpPr txBox="1"/>
          <p:nvPr/>
        </p:nvSpPr>
        <p:spPr>
          <a:xfrm>
            <a:off x="335915" y="2133600"/>
            <a:ext cx="4487545" cy="2245360"/>
          </a:xfrm>
          <a:prstGeom prst="rect">
            <a:avLst/>
          </a:prstGeom>
          <a:noFill/>
        </p:spPr>
        <p:txBody>
          <a:bodyPr wrap="square" rtlCol="0" anchor="t">
            <a:spAutoFit/>
          </a:bodyPr>
          <a:p>
            <a:r>
              <a:rPr lang="zh-CN" altLang="en-US" sz="2000"/>
              <a:t>（3）安装系统</a:t>
            </a:r>
            <a:endParaRPr lang="zh-CN" altLang="en-US" sz="2000"/>
          </a:p>
          <a:p>
            <a:r>
              <a:rPr lang="en-US" altLang="zh-CN" sz="2000"/>
              <a:t>        </a:t>
            </a:r>
            <a:r>
              <a:rPr lang="zh-CN" altLang="en-US" sz="2000"/>
              <a:t>计算机设置为 U 盘启动，然后将制作好的启动 U 盘插入计算机，开机之后系统安装程序会自动运行。随后依次完成“选择语言”、选择“磁盘分图 9-2-12、图 9-2-13 所示。然后提示完成安装。</a:t>
            </a:r>
            <a:endParaRPr lang="zh-CN" altLang="en-US" sz="2000"/>
          </a:p>
        </p:txBody>
      </p:sp>
      <p:pic>
        <p:nvPicPr>
          <p:cNvPr id="5" name="图片 4"/>
          <p:cNvPicPr>
            <a:picLocks noChangeAspect="1"/>
          </p:cNvPicPr>
          <p:nvPr/>
        </p:nvPicPr>
        <p:blipFill>
          <a:blip r:embed="rId1"/>
          <a:stretch>
            <a:fillRect/>
          </a:stretch>
        </p:blipFill>
        <p:spPr>
          <a:xfrm>
            <a:off x="4225290" y="1701165"/>
            <a:ext cx="7815580" cy="492315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5" name="文本框 4"/>
          <p:cNvSpPr txBox="1"/>
          <p:nvPr/>
        </p:nvSpPr>
        <p:spPr>
          <a:xfrm>
            <a:off x="695960" y="1341120"/>
            <a:ext cx="9112885" cy="1322070"/>
          </a:xfrm>
          <a:prstGeom prst="rect">
            <a:avLst/>
          </a:prstGeom>
          <a:noFill/>
        </p:spPr>
        <p:txBody>
          <a:bodyPr wrap="square" rtlCol="0" anchor="t">
            <a:spAutoFit/>
          </a:bodyPr>
          <a:p>
            <a:r>
              <a:rPr lang="zh-CN" altLang="en-US" sz="2000"/>
              <a:t>（4）登录系统</a:t>
            </a:r>
            <a:endParaRPr lang="zh-CN" altLang="en-US" sz="2000"/>
          </a:p>
          <a:p>
            <a:r>
              <a:rPr lang="en-US" altLang="zh-CN" sz="2000"/>
              <a:t>        </a:t>
            </a:r>
            <a:r>
              <a:rPr lang="zh-CN" altLang="en-US" sz="2000"/>
              <a:t>重启计算机后进入系统配置阶段，依次为“选择语言”“键盘布局”“选择时区”“创建账户”，如图 9-2-14 所示。随后自动“优化系统配置”，最后进入系统登录界面，如图 9-2-15 所示。</a:t>
            </a:r>
            <a:endParaRPr lang="zh-CN" altLang="en-US" sz="2000"/>
          </a:p>
        </p:txBody>
      </p:sp>
      <p:pic>
        <p:nvPicPr>
          <p:cNvPr id="6" name="图片 5"/>
          <p:cNvPicPr>
            <a:picLocks noChangeAspect="1"/>
          </p:cNvPicPr>
          <p:nvPr/>
        </p:nvPicPr>
        <p:blipFill>
          <a:blip r:embed="rId1"/>
          <a:stretch>
            <a:fillRect/>
          </a:stretch>
        </p:blipFill>
        <p:spPr>
          <a:xfrm>
            <a:off x="1880870" y="3014345"/>
            <a:ext cx="9264015" cy="376936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2" name="文本框 1"/>
          <p:cNvSpPr txBox="1"/>
          <p:nvPr/>
        </p:nvSpPr>
        <p:spPr>
          <a:xfrm>
            <a:off x="264160" y="2421255"/>
            <a:ext cx="4949190" cy="2553335"/>
          </a:xfrm>
          <a:prstGeom prst="rect">
            <a:avLst/>
          </a:prstGeom>
          <a:noFill/>
        </p:spPr>
        <p:txBody>
          <a:bodyPr wrap="square" rtlCol="0" anchor="t">
            <a:spAutoFit/>
          </a:bodyPr>
          <a:p>
            <a:r>
              <a:rPr lang="zh-CN" altLang="en-US" sz="2000"/>
              <a:t>（5）配置网络</a:t>
            </a:r>
            <a:endParaRPr lang="zh-CN" altLang="en-US" sz="2000"/>
          </a:p>
          <a:p>
            <a:r>
              <a:rPr lang="en-US" altLang="zh-CN" sz="2000"/>
              <a:t>       </a:t>
            </a:r>
            <a:r>
              <a:rPr lang="zh-CN" altLang="en-US" sz="2000"/>
              <a:t>登录系统后配置网络，主要是设置 TCP/IP 协议。右击任务栏中的“网络”图标，然后选择“有线网络”选项，在打开的窗口中选择设置“有线连接”，如图 9-2-16 所示。在打开的网络设置窗口中选择 IPv4 地址的配置方法为“手动”方式，然后按图 9-2-17所示配置地址。</a:t>
            </a:r>
            <a:endParaRPr lang="zh-CN" altLang="en-US" sz="2000"/>
          </a:p>
        </p:txBody>
      </p:sp>
      <p:pic>
        <p:nvPicPr>
          <p:cNvPr id="3" name="图片 2"/>
          <p:cNvPicPr>
            <a:picLocks noChangeAspect="1"/>
          </p:cNvPicPr>
          <p:nvPr/>
        </p:nvPicPr>
        <p:blipFill>
          <a:blip r:embed="rId1"/>
          <a:stretch>
            <a:fillRect/>
          </a:stretch>
        </p:blipFill>
        <p:spPr>
          <a:xfrm>
            <a:off x="5448300" y="1941830"/>
            <a:ext cx="6517005" cy="394208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4" name="文本框 3"/>
          <p:cNvSpPr txBox="1"/>
          <p:nvPr/>
        </p:nvSpPr>
        <p:spPr>
          <a:xfrm>
            <a:off x="2102485" y="1557020"/>
            <a:ext cx="7404100" cy="1014730"/>
          </a:xfrm>
          <a:prstGeom prst="rect">
            <a:avLst/>
          </a:prstGeom>
          <a:noFill/>
        </p:spPr>
        <p:txBody>
          <a:bodyPr wrap="square" rtlCol="0" anchor="t">
            <a:spAutoFit/>
          </a:bodyPr>
          <a:p>
            <a:r>
              <a:rPr lang="zh-CN" altLang="en-US" sz="2000"/>
              <a:t>2. 安装服务器运维面板</a:t>
            </a:r>
            <a:endParaRPr lang="zh-CN" altLang="en-US" sz="2000"/>
          </a:p>
          <a:p>
            <a:r>
              <a:rPr lang="en-US" altLang="zh-CN" sz="2000"/>
              <a:t>       </a:t>
            </a:r>
            <a:r>
              <a:rPr lang="zh-CN" altLang="en-US" sz="2000"/>
              <a:t>考虑到设计工作室技术实力较弱，从简单易用角度在创建云存储系统之前，先安装服务器运维面板，最终确认使用宝塔系统。</a:t>
            </a:r>
            <a:endParaRPr lang="zh-CN" altLang="en-US" sz="2000"/>
          </a:p>
        </p:txBody>
      </p:sp>
      <p:pic>
        <p:nvPicPr>
          <p:cNvPr id="5" name="图片 4"/>
          <p:cNvPicPr>
            <a:picLocks noChangeAspect="1"/>
          </p:cNvPicPr>
          <p:nvPr/>
        </p:nvPicPr>
        <p:blipFill>
          <a:blip r:embed="rId1"/>
          <a:stretch>
            <a:fillRect/>
          </a:stretch>
        </p:blipFill>
        <p:spPr>
          <a:xfrm>
            <a:off x="4367530" y="3357245"/>
            <a:ext cx="2677795" cy="194754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2" name="文本框 1"/>
          <p:cNvSpPr txBox="1"/>
          <p:nvPr/>
        </p:nvSpPr>
        <p:spPr>
          <a:xfrm>
            <a:off x="2496185" y="1412875"/>
            <a:ext cx="5765800" cy="1014730"/>
          </a:xfrm>
          <a:prstGeom prst="rect">
            <a:avLst/>
          </a:prstGeom>
          <a:noFill/>
        </p:spPr>
        <p:txBody>
          <a:bodyPr wrap="square" rtlCol="0" anchor="t">
            <a:spAutoFit/>
          </a:bodyPr>
          <a:p>
            <a:r>
              <a:rPr lang="zh-CN" altLang="en-US" sz="2000"/>
              <a:t>（1）安装运维面板</a:t>
            </a:r>
            <a:endParaRPr lang="zh-CN" altLang="en-US" sz="2000"/>
          </a:p>
          <a:p>
            <a:r>
              <a:rPr lang="en-US" altLang="zh-CN" sz="2000"/>
              <a:t>       </a:t>
            </a:r>
            <a:r>
              <a:rPr lang="zh-CN" altLang="en-US" sz="2000"/>
              <a:t>利用浏览器搜索宝塔官网并访问，在页面上选择“立即安装”链接，如图 9-2-18 所示。</a:t>
            </a:r>
            <a:endParaRPr lang="zh-CN" altLang="en-US" sz="2000"/>
          </a:p>
        </p:txBody>
      </p:sp>
      <p:pic>
        <p:nvPicPr>
          <p:cNvPr id="3" name="图片 2"/>
          <p:cNvPicPr>
            <a:picLocks noChangeAspect="1"/>
          </p:cNvPicPr>
          <p:nvPr/>
        </p:nvPicPr>
        <p:blipFill>
          <a:blip r:embed="rId1"/>
          <a:stretch>
            <a:fillRect/>
          </a:stretch>
        </p:blipFill>
        <p:spPr>
          <a:xfrm>
            <a:off x="1776095" y="2924810"/>
            <a:ext cx="8660765" cy="352996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5" name="文本框 4"/>
          <p:cNvSpPr txBox="1"/>
          <p:nvPr/>
        </p:nvSpPr>
        <p:spPr>
          <a:xfrm>
            <a:off x="1478915" y="985520"/>
            <a:ext cx="8282305" cy="706755"/>
          </a:xfrm>
          <a:prstGeom prst="rect">
            <a:avLst/>
          </a:prstGeom>
          <a:noFill/>
        </p:spPr>
        <p:txBody>
          <a:bodyPr wrap="square" rtlCol="0" anchor="t">
            <a:spAutoFit/>
          </a:bodyPr>
          <a:p>
            <a:r>
              <a:rPr lang="zh-CN" altLang="en-US" sz="2000"/>
              <a:t>在打开的页面中找到“Ubuntu/Deepin”的安装命令并复制，如图 9-2-19 所示。</a:t>
            </a:r>
            <a:endParaRPr lang="zh-CN" altLang="en-US" sz="2000"/>
          </a:p>
        </p:txBody>
      </p:sp>
      <p:pic>
        <p:nvPicPr>
          <p:cNvPr id="6" name="图片 5"/>
          <p:cNvPicPr>
            <a:picLocks noChangeAspect="1"/>
          </p:cNvPicPr>
          <p:nvPr/>
        </p:nvPicPr>
        <p:blipFill>
          <a:blip r:embed="rId1"/>
          <a:stretch>
            <a:fillRect/>
          </a:stretch>
        </p:blipFill>
        <p:spPr>
          <a:xfrm>
            <a:off x="1478915" y="1557020"/>
            <a:ext cx="8260715" cy="1588135"/>
          </a:xfrm>
          <a:prstGeom prst="rect">
            <a:avLst/>
          </a:prstGeom>
        </p:spPr>
      </p:pic>
      <p:pic>
        <p:nvPicPr>
          <p:cNvPr id="7" name="图片 6"/>
          <p:cNvPicPr>
            <a:picLocks noChangeAspect="1"/>
          </p:cNvPicPr>
          <p:nvPr/>
        </p:nvPicPr>
        <p:blipFill>
          <a:blip r:embed="rId2"/>
          <a:stretch>
            <a:fillRect/>
          </a:stretch>
        </p:blipFill>
        <p:spPr>
          <a:xfrm>
            <a:off x="2568575" y="4086225"/>
            <a:ext cx="5722620" cy="2773680"/>
          </a:xfrm>
          <a:prstGeom prst="rect">
            <a:avLst/>
          </a:prstGeom>
        </p:spPr>
      </p:pic>
      <p:sp>
        <p:nvSpPr>
          <p:cNvPr id="8" name="文本框 7"/>
          <p:cNvSpPr txBox="1"/>
          <p:nvPr/>
        </p:nvSpPr>
        <p:spPr>
          <a:xfrm>
            <a:off x="1508760" y="3208020"/>
            <a:ext cx="8417560" cy="1014730"/>
          </a:xfrm>
          <a:prstGeom prst="rect">
            <a:avLst/>
          </a:prstGeom>
          <a:noFill/>
        </p:spPr>
        <p:txBody>
          <a:bodyPr wrap="square" rtlCol="0" anchor="t">
            <a:spAutoFit/>
          </a:bodyPr>
          <a:p>
            <a:r>
              <a:rPr lang="en-US" altLang="zh-CN" sz="2000"/>
              <a:t>       </a:t>
            </a:r>
            <a:r>
              <a:rPr lang="zh-CN" altLang="en-US" sz="2000"/>
              <a:t>在桌面上右击，打开快捷菜单，选择“在终端中打开”选项，然后粘贴上一步的安装命令之后按“确认”键，进入安装流程，如图 9-2-20 与图 9-2-21 所示。</a:t>
            </a:r>
            <a:endParaRPr lang="zh-CN" altLang="en-US" sz="20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4" name="文本框 3"/>
          <p:cNvSpPr txBox="1"/>
          <p:nvPr/>
        </p:nvSpPr>
        <p:spPr>
          <a:xfrm>
            <a:off x="1167765" y="1122045"/>
            <a:ext cx="8735695" cy="706755"/>
          </a:xfrm>
          <a:prstGeom prst="rect">
            <a:avLst/>
          </a:prstGeom>
          <a:noFill/>
        </p:spPr>
        <p:txBody>
          <a:bodyPr wrap="square" rtlCol="0" anchor="t">
            <a:spAutoFit/>
          </a:bodyPr>
          <a:p>
            <a:r>
              <a:rPr lang="en-US" altLang="zh-CN" sz="2000"/>
              <a:t>        </a:t>
            </a:r>
            <a:r>
              <a:rPr lang="zh-CN" altLang="en-US" sz="2000"/>
              <a:t>依次按照操作提示完成宝塔安装，此时界面上出现宝塔的登录地址及账号、密码信息，将它们复制下来，做好保存，如图 9-2-22 所示。</a:t>
            </a:r>
            <a:endParaRPr lang="zh-CN" altLang="en-US" sz="2000"/>
          </a:p>
        </p:txBody>
      </p:sp>
      <p:pic>
        <p:nvPicPr>
          <p:cNvPr id="5" name="图片 4"/>
          <p:cNvPicPr>
            <a:picLocks noChangeAspect="1"/>
          </p:cNvPicPr>
          <p:nvPr/>
        </p:nvPicPr>
        <p:blipFill>
          <a:blip r:embed="rId1"/>
          <a:stretch>
            <a:fillRect/>
          </a:stretch>
        </p:blipFill>
        <p:spPr>
          <a:xfrm>
            <a:off x="2424430" y="1844675"/>
            <a:ext cx="6634480" cy="405638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344295" y="1701165"/>
            <a:ext cx="9557385" cy="3270885"/>
          </a:xfrm>
          <a:prstGeom prst="rect">
            <a:avLst/>
          </a:prstGeom>
          <a:solidFill>
            <a:srgbClr val="83A29D"/>
          </a:solidFill>
          <a:ln w="57150">
            <a:solidFill>
              <a:srgbClr val="A2B9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055370" y="405130"/>
            <a:ext cx="1875790" cy="593970"/>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项目背景</a:t>
              </a:r>
              <a:endParaRPr lang="zh-CN" altLang="en-US"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1847850" y="1993900"/>
            <a:ext cx="8716010" cy="2306955"/>
          </a:xfrm>
          <a:prstGeom prst="rect">
            <a:avLst/>
          </a:prstGeom>
          <a:noFill/>
        </p:spPr>
        <p:txBody>
          <a:bodyPr wrap="square" rtlCol="0" anchor="t">
            <a:spAutoFit/>
          </a:bodyPr>
          <a:lstStyle/>
          <a:p>
            <a:pPr indent="609600" fontAlgn="auto">
              <a:lnSpc>
                <a:spcPct val="150000"/>
              </a:lnSpc>
              <a:extLst>
                <a:ext uri="{35155182-B16C-46BC-9424-99874614C6A1}">
                  <wpsdc:indentchars xmlns:wpsdc="http://www.wps.cn/officeDocument/2017/drawingmlCustomData" val="200" checksum="4158780845"/>
                </a:ext>
              </a:extLst>
            </a:pPr>
            <a:r>
              <a:rPr lang="zh-CN" altLang="en-US" sz="2400">
                <a:solidFill>
                  <a:schemeClr val="bg1"/>
                </a:solidFill>
                <a:latin typeface="微软雅黑" panose="020B0503020204020204" charset="-122"/>
                <a:ea typeface="微软雅黑" panose="020B0503020204020204" charset="-122"/>
                <a:cs typeface="微软雅黑" panose="020B0503020204020204" charset="-122"/>
              </a:rPr>
              <a:t>有一家小型设计工作室的计算机硬盘因误操作损坏，设计作品数据丢失，被用户投诉，幸好小小公司帮忙修复了数据。为了避免以后再出现这种情况，该设计工作室希望小小所在的公司帮忙搭建云存储应用系统。</a:t>
            </a:r>
            <a:endParaRPr lang="zh-CN" altLang="en-US" sz="240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2" name="文本框 1"/>
          <p:cNvSpPr txBox="1"/>
          <p:nvPr/>
        </p:nvSpPr>
        <p:spPr>
          <a:xfrm>
            <a:off x="839470" y="909955"/>
            <a:ext cx="9723755" cy="1322070"/>
          </a:xfrm>
          <a:prstGeom prst="rect">
            <a:avLst/>
          </a:prstGeom>
          <a:noFill/>
        </p:spPr>
        <p:txBody>
          <a:bodyPr wrap="square" rtlCol="0" anchor="t">
            <a:spAutoFit/>
          </a:bodyPr>
          <a:p>
            <a:r>
              <a:rPr lang="zh-CN" altLang="en-US" sz="2000"/>
              <a:t>（2）安装支持套件</a:t>
            </a:r>
            <a:endParaRPr lang="zh-CN" altLang="en-US" sz="2000"/>
          </a:p>
          <a:p>
            <a:r>
              <a:rPr lang="en-US" altLang="zh-CN" sz="2000"/>
              <a:t>         </a:t>
            </a:r>
            <a:r>
              <a:rPr lang="zh-CN" altLang="en-US" sz="2000"/>
              <a:t>在浏览器中打开上一步中的“内网面板地址”，出现登录页面，输入上一步记录的账号、密码之后登录，如图 9-2-23 所示。选择同意协议后，进入“推荐安装套件”界面，选择一键安装“LNMP（推荐）”套件，如图 9-2-24 所示，随后自动安装完成。</a:t>
            </a:r>
            <a:endParaRPr lang="zh-CN" altLang="en-US" sz="2000"/>
          </a:p>
        </p:txBody>
      </p:sp>
      <p:pic>
        <p:nvPicPr>
          <p:cNvPr id="3" name="图片 2"/>
          <p:cNvPicPr>
            <a:picLocks noChangeAspect="1"/>
          </p:cNvPicPr>
          <p:nvPr/>
        </p:nvPicPr>
        <p:blipFill>
          <a:blip r:embed="rId1"/>
          <a:stretch>
            <a:fillRect/>
          </a:stretch>
        </p:blipFill>
        <p:spPr>
          <a:xfrm>
            <a:off x="2712085" y="2303780"/>
            <a:ext cx="6312535" cy="426339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4" name="文本框 3"/>
          <p:cNvSpPr txBox="1"/>
          <p:nvPr/>
        </p:nvSpPr>
        <p:spPr>
          <a:xfrm>
            <a:off x="1320800" y="845185"/>
            <a:ext cx="9330690" cy="1014730"/>
          </a:xfrm>
          <a:prstGeom prst="rect">
            <a:avLst/>
          </a:prstGeom>
          <a:noFill/>
        </p:spPr>
        <p:txBody>
          <a:bodyPr wrap="square" rtlCol="0" anchor="t">
            <a:spAutoFit/>
          </a:bodyPr>
          <a:p>
            <a:r>
              <a:rPr lang="zh-CN" altLang="en-US" sz="2000"/>
              <a:t>（3）登录运维面板</a:t>
            </a:r>
            <a:endParaRPr lang="zh-CN" altLang="en-US" sz="2000"/>
          </a:p>
          <a:p>
            <a:r>
              <a:rPr lang="en-US" altLang="zh-CN" sz="2000"/>
              <a:t>        </a:t>
            </a:r>
            <a:r>
              <a:rPr lang="zh-CN" altLang="en-US" sz="2000"/>
              <a:t>完成套件安装后，接下来会提示绑定宝塔官网账号。如果用户有账号则可以直接登录，没有账号则需按照提示完成注册后登录，如图 9-2-25 所示。</a:t>
            </a:r>
            <a:endParaRPr lang="zh-CN" altLang="en-US" sz="2000"/>
          </a:p>
        </p:txBody>
      </p:sp>
      <p:pic>
        <p:nvPicPr>
          <p:cNvPr id="5" name="图片 4"/>
          <p:cNvPicPr>
            <a:picLocks noChangeAspect="1"/>
          </p:cNvPicPr>
          <p:nvPr/>
        </p:nvPicPr>
        <p:blipFill>
          <a:blip r:embed="rId1"/>
          <a:stretch>
            <a:fillRect/>
          </a:stretch>
        </p:blipFill>
        <p:spPr>
          <a:xfrm>
            <a:off x="2363470" y="1773555"/>
            <a:ext cx="6540500" cy="486600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2" name="文本框 1"/>
          <p:cNvSpPr txBox="1"/>
          <p:nvPr/>
        </p:nvSpPr>
        <p:spPr>
          <a:xfrm>
            <a:off x="1467485" y="1687195"/>
            <a:ext cx="8982075" cy="1014730"/>
          </a:xfrm>
          <a:prstGeom prst="rect">
            <a:avLst/>
          </a:prstGeom>
          <a:noFill/>
        </p:spPr>
        <p:txBody>
          <a:bodyPr wrap="square" rtlCol="0" anchor="t">
            <a:spAutoFit/>
          </a:bodyPr>
          <a:p>
            <a:r>
              <a:rPr lang="zh-CN" altLang="en-US" sz="2000"/>
              <a:t>3. 部署云存储系统</a:t>
            </a:r>
            <a:endParaRPr lang="zh-CN" altLang="en-US" sz="2000"/>
          </a:p>
          <a:p>
            <a:r>
              <a:rPr lang="en-US" altLang="zh-CN" sz="2000"/>
              <a:t>         </a:t>
            </a:r>
            <a:r>
              <a:rPr lang="zh-CN" altLang="en-US" sz="2000"/>
              <a:t>根据技术论证和比选，宝塔系统与可道云存储系统兼容性较好，安装维护方便，基本上是无代码安装、运维，技术难度低，满足设计工作室的需求。</a:t>
            </a:r>
            <a:endParaRPr lang="zh-CN" altLang="en-US" sz="20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3" name="文本框 2"/>
          <p:cNvSpPr txBox="1"/>
          <p:nvPr/>
        </p:nvSpPr>
        <p:spPr>
          <a:xfrm>
            <a:off x="1261110" y="889635"/>
            <a:ext cx="9723755" cy="1014730"/>
          </a:xfrm>
          <a:prstGeom prst="rect">
            <a:avLst/>
          </a:prstGeom>
          <a:noFill/>
        </p:spPr>
        <p:txBody>
          <a:bodyPr wrap="square" rtlCol="0" anchor="t">
            <a:spAutoFit/>
          </a:bodyPr>
          <a:p>
            <a:r>
              <a:rPr lang="zh-CN" altLang="en-US" sz="2000"/>
              <a:t>（1）安装云存储系统</a:t>
            </a:r>
            <a:endParaRPr lang="zh-CN" altLang="en-US" sz="2000"/>
          </a:p>
          <a:p>
            <a:r>
              <a:rPr lang="en-US" altLang="zh-CN" sz="2000"/>
              <a:t>        </a:t>
            </a:r>
            <a:r>
              <a:rPr lang="zh-CN" altLang="en-US" sz="2000"/>
              <a:t>可道云存储系统可以借助宝塔的“一键部署”功能进行无代码安装。在宝塔中依次单击“软件商店”→“一键部署”→“可道云”选项，如图 9-2-26 所示。</a:t>
            </a:r>
            <a:endParaRPr lang="zh-CN" altLang="en-US" sz="2000"/>
          </a:p>
        </p:txBody>
      </p:sp>
      <p:pic>
        <p:nvPicPr>
          <p:cNvPr id="4" name="图片 3"/>
          <p:cNvPicPr>
            <a:picLocks noChangeAspect="1"/>
          </p:cNvPicPr>
          <p:nvPr/>
        </p:nvPicPr>
        <p:blipFill>
          <a:blip r:embed="rId1"/>
          <a:stretch>
            <a:fillRect/>
          </a:stretch>
        </p:blipFill>
        <p:spPr>
          <a:xfrm>
            <a:off x="1991995" y="1988820"/>
            <a:ext cx="7051040" cy="4417695"/>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2" name="文本框 1"/>
          <p:cNvSpPr txBox="1"/>
          <p:nvPr/>
        </p:nvSpPr>
        <p:spPr>
          <a:xfrm>
            <a:off x="1528445" y="1189990"/>
            <a:ext cx="8940800" cy="706755"/>
          </a:xfrm>
          <a:prstGeom prst="rect">
            <a:avLst/>
          </a:prstGeom>
          <a:noFill/>
        </p:spPr>
        <p:txBody>
          <a:bodyPr wrap="square" rtlCol="0" anchor="t">
            <a:spAutoFit/>
          </a:bodyPr>
          <a:p>
            <a:r>
              <a:rPr lang="en-US" altLang="zh-CN" sz="2000"/>
              <a:t>        </a:t>
            </a:r>
            <a:r>
              <a:rPr lang="zh-CN" altLang="en-US" sz="2000"/>
              <a:t>单击“可道云”右侧的“一键部署”链接，在弹出的窗口中填入域名，如果没有域名则填写 IP 地址，这里填入服务器的 IP 地址，如图 9-2-27 所示。</a:t>
            </a:r>
            <a:endParaRPr lang="zh-CN" altLang="en-US" sz="2000"/>
          </a:p>
        </p:txBody>
      </p:sp>
      <p:pic>
        <p:nvPicPr>
          <p:cNvPr id="5" name="图片 4"/>
          <p:cNvPicPr>
            <a:picLocks noChangeAspect="1"/>
          </p:cNvPicPr>
          <p:nvPr/>
        </p:nvPicPr>
        <p:blipFill>
          <a:blip r:embed="rId1"/>
          <a:stretch>
            <a:fillRect/>
          </a:stretch>
        </p:blipFill>
        <p:spPr>
          <a:xfrm>
            <a:off x="121920" y="2132965"/>
            <a:ext cx="5191760" cy="4190365"/>
          </a:xfrm>
          <a:prstGeom prst="rect">
            <a:avLst/>
          </a:prstGeom>
        </p:spPr>
      </p:pic>
      <p:sp>
        <p:nvSpPr>
          <p:cNvPr id="6" name="文本框 5"/>
          <p:cNvSpPr txBox="1"/>
          <p:nvPr/>
        </p:nvSpPr>
        <p:spPr>
          <a:xfrm>
            <a:off x="5018405" y="2421890"/>
            <a:ext cx="7094220" cy="1014730"/>
          </a:xfrm>
          <a:prstGeom prst="rect">
            <a:avLst/>
          </a:prstGeom>
          <a:noFill/>
        </p:spPr>
        <p:txBody>
          <a:bodyPr wrap="square" rtlCol="0" anchor="t">
            <a:spAutoFit/>
          </a:bodyPr>
          <a:p>
            <a:r>
              <a:rPr lang="en-US" altLang="zh-CN" sz="2000"/>
              <a:t>       </a:t>
            </a:r>
            <a:r>
              <a:rPr lang="zh-CN" altLang="en-US" sz="2000"/>
              <a:t>域名确认后，单击“提交”按钮，弹出已成功部署窗口，显示数据库账号资料及访问网站地址，做好保存记录，如图 9-2-28 所示。</a:t>
            </a:r>
            <a:endParaRPr lang="zh-CN" altLang="en-US" sz="2000"/>
          </a:p>
        </p:txBody>
      </p:sp>
      <p:pic>
        <p:nvPicPr>
          <p:cNvPr id="7" name="图片 6"/>
          <p:cNvPicPr>
            <a:picLocks noChangeAspect="1"/>
          </p:cNvPicPr>
          <p:nvPr/>
        </p:nvPicPr>
        <p:blipFill>
          <a:blip r:embed="rId2"/>
          <a:stretch>
            <a:fillRect/>
          </a:stretch>
        </p:blipFill>
        <p:spPr>
          <a:xfrm>
            <a:off x="6168390" y="3716655"/>
            <a:ext cx="5139055" cy="2221865"/>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3" name="文本框 2"/>
          <p:cNvSpPr txBox="1"/>
          <p:nvPr/>
        </p:nvSpPr>
        <p:spPr>
          <a:xfrm>
            <a:off x="703580" y="1124585"/>
            <a:ext cx="10791825" cy="1014730"/>
          </a:xfrm>
          <a:prstGeom prst="rect">
            <a:avLst/>
          </a:prstGeom>
          <a:noFill/>
        </p:spPr>
        <p:txBody>
          <a:bodyPr wrap="square" rtlCol="0" anchor="t">
            <a:spAutoFit/>
          </a:bodyPr>
          <a:p>
            <a:r>
              <a:rPr lang="zh-CN" altLang="en-US" sz="2000"/>
              <a:t>（2）创建管理员账号、密码</a:t>
            </a:r>
            <a:endParaRPr lang="zh-CN" altLang="en-US" sz="2000"/>
          </a:p>
          <a:p>
            <a:r>
              <a:rPr lang="en-US" altLang="zh-CN" sz="2000"/>
              <a:t>         </a:t>
            </a:r>
            <a:r>
              <a:rPr lang="zh-CN" altLang="en-US" sz="2000"/>
              <a:t>通过浏览器打开上一步记录的访问站点地址，打开系统安装账号设置页面，创建管理员账号、密码，注意密码应满足复杂性要求，如图 9-2-29 所示。</a:t>
            </a:r>
            <a:endParaRPr lang="zh-CN" altLang="en-US" sz="2000"/>
          </a:p>
        </p:txBody>
      </p:sp>
      <p:pic>
        <p:nvPicPr>
          <p:cNvPr id="4" name="图片 3"/>
          <p:cNvPicPr>
            <a:picLocks noChangeAspect="1"/>
          </p:cNvPicPr>
          <p:nvPr/>
        </p:nvPicPr>
        <p:blipFill>
          <a:blip r:embed="rId1"/>
          <a:stretch>
            <a:fillRect/>
          </a:stretch>
        </p:blipFill>
        <p:spPr>
          <a:xfrm>
            <a:off x="1848485" y="2439670"/>
            <a:ext cx="7436485" cy="3815715"/>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2" name="文本框 1"/>
          <p:cNvSpPr txBox="1"/>
          <p:nvPr/>
        </p:nvSpPr>
        <p:spPr>
          <a:xfrm>
            <a:off x="696595" y="1125855"/>
            <a:ext cx="10329545" cy="1014730"/>
          </a:xfrm>
          <a:prstGeom prst="rect">
            <a:avLst/>
          </a:prstGeom>
          <a:noFill/>
        </p:spPr>
        <p:txBody>
          <a:bodyPr wrap="square" rtlCol="0" anchor="t">
            <a:spAutoFit/>
          </a:bodyPr>
          <a:p>
            <a:r>
              <a:rPr lang="zh-CN" altLang="en-US" sz="2000"/>
              <a:t>（3）创建用户</a:t>
            </a:r>
            <a:endParaRPr lang="zh-CN" altLang="en-US" sz="2000"/>
          </a:p>
          <a:p>
            <a:r>
              <a:rPr lang="en-US" altLang="zh-CN" sz="2000"/>
              <a:t>        </a:t>
            </a:r>
            <a:r>
              <a:rPr lang="zh-CN" altLang="en-US" sz="2000"/>
              <a:t>使用管理员账号登录后，单击左下方用户图像，打开管理菜单，选择“用户管理”选项，按照提示在打开的窗口中创建用户，如图 9-2-30、图 9-2-31 所示。</a:t>
            </a:r>
            <a:endParaRPr lang="zh-CN" altLang="en-US" sz="2000"/>
          </a:p>
        </p:txBody>
      </p:sp>
      <p:pic>
        <p:nvPicPr>
          <p:cNvPr id="5" name="图片 4"/>
          <p:cNvPicPr>
            <a:picLocks noChangeAspect="1"/>
          </p:cNvPicPr>
          <p:nvPr/>
        </p:nvPicPr>
        <p:blipFill>
          <a:blip r:embed="rId1"/>
          <a:stretch>
            <a:fillRect/>
          </a:stretch>
        </p:blipFill>
        <p:spPr>
          <a:xfrm>
            <a:off x="120015" y="2132965"/>
            <a:ext cx="3011170" cy="4340860"/>
          </a:xfrm>
          <a:prstGeom prst="rect">
            <a:avLst/>
          </a:prstGeom>
        </p:spPr>
      </p:pic>
      <p:pic>
        <p:nvPicPr>
          <p:cNvPr id="6" name="图片 5"/>
          <p:cNvPicPr>
            <a:picLocks noChangeAspect="1"/>
          </p:cNvPicPr>
          <p:nvPr/>
        </p:nvPicPr>
        <p:blipFill>
          <a:blip r:embed="rId2"/>
          <a:stretch>
            <a:fillRect/>
          </a:stretch>
        </p:blipFill>
        <p:spPr>
          <a:xfrm>
            <a:off x="3144520" y="2164715"/>
            <a:ext cx="4671060" cy="2781300"/>
          </a:xfrm>
          <a:prstGeom prst="rect">
            <a:avLst/>
          </a:prstGeom>
        </p:spPr>
      </p:pic>
      <p:pic>
        <p:nvPicPr>
          <p:cNvPr id="7" name="图片 6"/>
          <p:cNvPicPr>
            <a:picLocks noChangeAspect="1"/>
          </p:cNvPicPr>
          <p:nvPr/>
        </p:nvPicPr>
        <p:blipFill>
          <a:blip r:embed="rId3"/>
          <a:srcRect l="1005" b="7717"/>
          <a:stretch>
            <a:fillRect/>
          </a:stretch>
        </p:blipFill>
        <p:spPr>
          <a:xfrm>
            <a:off x="4080510" y="4946015"/>
            <a:ext cx="7132320" cy="1290955"/>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2" name="文本框 1"/>
          <p:cNvSpPr txBox="1"/>
          <p:nvPr/>
        </p:nvSpPr>
        <p:spPr>
          <a:xfrm>
            <a:off x="510540" y="1060450"/>
            <a:ext cx="10329545" cy="1014730"/>
          </a:xfrm>
          <a:prstGeom prst="rect">
            <a:avLst/>
          </a:prstGeom>
          <a:noFill/>
        </p:spPr>
        <p:txBody>
          <a:bodyPr wrap="square" rtlCol="0" anchor="t">
            <a:spAutoFit/>
          </a:bodyPr>
          <a:p>
            <a:r>
              <a:rPr lang="zh-CN" altLang="en-US" sz="2000"/>
              <a:t>（3）创建用户</a:t>
            </a:r>
            <a:endParaRPr lang="zh-CN" altLang="en-US" sz="2000"/>
          </a:p>
          <a:p>
            <a:r>
              <a:rPr lang="en-US" altLang="zh-CN" sz="2000"/>
              <a:t>       </a:t>
            </a:r>
            <a:r>
              <a:rPr lang="zh-CN" altLang="en-US" sz="2000"/>
              <a:t>使用管理员账号登录后，单击左下方用户图像，打开管理菜单，选择“用户管理”选项，按照提示在打开的窗口中创建用户，如图 9-2-30、图 9-2-31 所示。</a:t>
            </a:r>
            <a:endParaRPr lang="zh-CN" altLang="en-US" sz="2000"/>
          </a:p>
        </p:txBody>
      </p:sp>
      <p:pic>
        <p:nvPicPr>
          <p:cNvPr id="5" name="图片 4"/>
          <p:cNvPicPr>
            <a:picLocks noChangeAspect="1"/>
          </p:cNvPicPr>
          <p:nvPr/>
        </p:nvPicPr>
        <p:blipFill>
          <a:blip r:embed="rId1"/>
          <a:stretch>
            <a:fillRect/>
          </a:stretch>
        </p:blipFill>
        <p:spPr>
          <a:xfrm>
            <a:off x="120015" y="2132965"/>
            <a:ext cx="3011170" cy="4340860"/>
          </a:xfrm>
          <a:prstGeom prst="rect">
            <a:avLst/>
          </a:prstGeom>
        </p:spPr>
      </p:pic>
      <p:pic>
        <p:nvPicPr>
          <p:cNvPr id="6" name="图片 5"/>
          <p:cNvPicPr>
            <a:picLocks noChangeAspect="1"/>
          </p:cNvPicPr>
          <p:nvPr/>
        </p:nvPicPr>
        <p:blipFill>
          <a:blip r:embed="rId2"/>
          <a:stretch>
            <a:fillRect/>
          </a:stretch>
        </p:blipFill>
        <p:spPr>
          <a:xfrm>
            <a:off x="3144520" y="2164715"/>
            <a:ext cx="4671060" cy="2781300"/>
          </a:xfrm>
          <a:prstGeom prst="rect">
            <a:avLst/>
          </a:prstGeom>
        </p:spPr>
      </p:pic>
      <p:pic>
        <p:nvPicPr>
          <p:cNvPr id="7" name="图片 6"/>
          <p:cNvPicPr>
            <a:picLocks noChangeAspect="1"/>
          </p:cNvPicPr>
          <p:nvPr/>
        </p:nvPicPr>
        <p:blipFill>
          <a:blip r:embed="rId3"/>
          <a:srcRect l="1005" b="7717"/>
          <a:stretch>
            <a:fillRect/>
          </a:stretch>
        </p:blipFill>
        <p:spPr>
          <a:xfrm>
            <a:off x="4080510" y="4946015"/>
            <a:ext cx="7132320" cy="1290955"/>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2" name="文本框 1"/>
          <p:cNvSpPr txBox="1"/>
          <p:nvPr/>
        </p:nvSpPr>
        <p:spPr>
          <a:xfrm>
            <a:off x="910590" y="881380"/>
            <a:ext cx="7459345" cy="1014730"/>
          </a:xfrm>
          <a:prstGeom prst="rect">
            <a:avLst/>
          </a:prstGeom>
          <a:noFill/>
        </p:spPr>
        <p:txBody>
          <a:bodyPr wrap="square" rtlCol="0" anchor="t">
            <a:spAutoFit/>
          </a:bodyPr>
          <a:p>
            <a:r>
              <a:rPr lang="zh-CN" altLang="en-US" sz="2000"/>
              <a:t>4. 系统调试</a:t>
            </a:r>
            <a:endParaRPr lang="zh-CN" altLang="en-US" sz="2000"/>
          </a:p>
          <a:p>
            <a:r>
              <a:rPr lang="en-US" altLang="zh-CN" sz="2000"/>
              <a:t>         </a:t>
            </a:r>
            <a:r>
              <a:rPr lang="zh-CN" altLang="en-US" sz="2000"/>
              <a:t>系统安装部署完成后，需要对系统登录、系统功能、系统性能等项目进行调试。</a:t>
            </a:r>
            <a:endParaRPr lang="zh-CN" altLang="en-US" sz="2000"/>
          </a:p>
        </p:txBody>
      </p:sp>
      <p:sp>
        <p:nvSpPr>
          <p:cNvPr id="3" name="文本框 2"/>
          <p:cNvSpPr txBox="1"/>
          <p:nvPr/>
        </p:nvSpPr>
        <p:spPr>
          <a:xfrm>
            <a:off x="408940" y="1844675"/>
            <a:ext cx="8589645" cy="1014730"/>
          </a:xfrm>
          <a:prstGeom prst="rect">
            <a:avLst/>
          </a:prstGeom>
          <a:noFill/>
        </p:spPr>
        <p:txBody>
          <a:bodyPr wrap="square" rtlCol="0" anchor="t">
            <a:spAutoFit/>
          </a:bodyPr>
          <a:p>
            <a:r>
              <a:rPr lang="zh-CN" altLang="en-US" sz="2000"/>
              <a:t>（1）多终端系统登录调试</a:t>
            </a:r>
            <a:endParaRPr lang="zh-CN" altLang="en-US" sz="2000"/>
          </a:p>
          <a:p>
            <a:r>
              <a:rPr lang="en-US" altLang="zh-CN" sz="2000"/>
              <a:t>         </a:t>
            </a:r>
            <a:r>
              <a:rPr lang="zh-CN" altLang="en-US" sz="2000"/>
              <a:t>分别使用同一个网络中的计算机及移动端浏览器访问上一步记录的可道云地址，使用创建的账号登录查看效果，如图 9-2-32、图 9-2-33 所示。</a:t>
            </a:r>
            <a:endParaRPr lang="zh-CN" altLang="en-US" sz="2000"/>
          </a:p>
        </p:txBody>
      </p:sp>
      <p:pic>
        <p:nvPicPr>
          <p:cNvPr id="4" name="图片 3"/>
          <p:cNvPicPr>
            <a:picLocks noChangeAspect="1"/>
          </p:cNvPicPr>
          <p:nvPr/>
        </p:nvPicPr>
        <p:blipFill>
          <a:blip r:embed="rId1"/>
          <a:stretch>
            <a:fillRect/>
          </a:stretch>
        </p:blipFill>
        <p:spPr>
          <a:xfrm>
            <a:off x="1557020" y="3019425"/>
            <a:ext cx="5695315" cy="3533140"/>
          </a:xfrm>
          <a:prstGeom prst="rect">
            <a:avLst/>
          </a:prstGeom>
        </p:spPr>
      </p:pic>
      <p:pic>
        <p:nvPicPr>
          <p:cNvPr id="8" name="图片 7"/>
          <p:cNvPicPr>
            <a:picLocks noChangeAspect="1"/>
          </p:cNvPicPr>
          <p:nvPr/>
        </p:nvPicPr>
        <p:blipFill>
          <a:blip r:embed="rId2"/>
          <a:stretch>
            <a:fillRect/>
          </a:stretch>
        </p:blipFill>
        <p:spPr>
          <a:xfrm>
            <a:off x="8976360" y="884555"/>
            <a:ext cx="3056890" cy="5939155"/>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endParaRPr lang="en-US" altLang="zh-CN" sz="2400" b="1">
                <a:solidFill>
                  <a:srgbClr val="FFFF00"/>
                </a:solidFill>
                <a:sym typeface="+mn-ea"/>
              </a:endParaRPr>
            </a:p>
          </p:txBody>
        </p:sp>
      </p:grpSp>
      <p:sp>
        <p:nvSpPr>
          <p:cNvPr id="5" name="文本框 4"/>
          <p:cNvSpPr txBox="1"/>
          <p:nvPr/>
        </p:nvSpPr>
        <p:spPr>
          <a:xfrm>
            <a:off x="1128395" y="980440"/>
            <a:ext cx="7554595" cy="1322070"/>
          </a:xfrm>
          <a:prstGeom prst="rect">
            <a:avLst/>
          </a:prstGeom>
          <a:noFill/>
        </p:spPr>
        <p:txBody>
          <a:bodyPr wrap="square" rtlCol="0" anchor="t">
            <a:spAutoFit/>
          </a:bodyPr>
          <a:p>
            <a:r>
              <a:rPr lang="zh-CN" altLang="en-US" sz="2000"/>
              <a:t>（2）系统功能调试</a:t>
            </a:r>
            <a:endParaRPr lang="zh-CN" altLang="en-US" sz="2000"/>
          </a:p>
          <a:p>
            <a:r>
              <a:rPr lang="en-US" altLang="zh-CN" sz="2000"/>
              <a:t>        </a:t>
            </a:r>
            <a:r>
              <a:rPr lang="zh-CN" altLang="en-US" sz="2000"/>
              <a:t>功能调试分为两部分，一部分是使用管理员账号登录，测试后台管理功能；另一部分是使用普通账户登录以测试云存储功能，主要测试个人使用的空间，以及团队使用的企业网盘。</a:t>
            </a:r>
            <a:endParaRPr lang="zh-CN" altLang="en-US" sz="2000"/>
          </a:p>
        </p:txBody>
      </p:sp>
      <p:pic>
        <p:nvPicPr>
          <p:cNvPr id="6" name="图片 5"/>
          <p:cNvPicPr>
            <a:picLocks noChangeAspect="1"/>
          </p:cNvPicPr>
          <p:nvPr/>
        </p:nvPicPr>
        <p:blipFill>
          <a:blip r:embed="rId1"/>
          <a:stretch>
            <a:fillRect/>
          </a:stretch>
        </p:blipFill>
        <p:spPr>
          <a:xfrm>
            <a:off x="1056005" y="2709545"/>
            <a:ext cx="8017510" cy="1419225"/>
          </a:xfrm>
          <a:prstGeom prst="rect">
            <a:avLst/>
          </a:prstGeom>
        </p:spPr>
      </p:pic>
      <p:sp>
        <p:nvSpPr>
          <p:cNvPr id="7" name="文本框 6"/>
          <p:cNvSpPr txBox="1"/>
          <p:nvPr/>
        </p:nvSpPr>
        <p:spPr>
          <a:xfrm>
            <a:off x="894080" y="4509135"/>
            <a:ext cx="6537325" cy="1630045"/>
          </a:xfrm>
          <a:prstGeom prst="rect">
            <a:avLst/>
          </a:prstGeom>
          <a:noFill/>
        </p:spPr>
        <p:txBody>
          <a:bodyPr wrap="square" rtlCol="0" anchor="t">
            <a:spAutoFit/>
          </a:bodyPr>
          <a:p>
            <a:r>
              <a:rPr lang="zh-CN" altLang="en-US" sz="2000"/>
              <a:t>（3）性能调试</a:t>
            </a:r>
            <a:endParaRPr lang="zh-CN" altLang="en-US" sz="2000"/>
          </a:p>
          <a:p>
            <a:r>
              <a:rPr lang="en-US" altLang="zh-CN" sz="2000"/>
              <a:t>         </a:t>
            </a:r>
            <a:r>
              <a:rPr lang="zh-CN" altLang="en-US" sz="2000"/>
              <a:t>云网盘的测试包括测试容量、随机读写速度、读写吞吐量等，有两种简单的测试方法，一种是上传、下载大文件，查看读写速度；另一种是分别上传、下载大量的小文件，查看速度，测试上传速度如图 9-2-34 所示。</a:t>
            </a:r>
            <a:endParaRPr lang="zh-CN" altLang="en-US" sz="2000"/>
          </a:p>
        </p:txBody>
      </p:sp>
      <p:pic>
        <p:nvPicPr>
          <p:cNvPr id="9" name="图片 8"/>
          <p:cNvPicPr>
            <a:picLocks noChangeAspect="1"/>
          </p:cNvPicPr>
          <p:nvPr/>
        </p:nvPicPr>
        <p:blipFill>
          <a:blip r:embed="rId2"/>
          <a:stretch>
            <a:fillRect/>
          </a:stretch>
        </p:blipFill>
        <p:spPr>
          <a:xfrm>
            <a:off x="7752080" y="4509135"/>
            <a:ext cx="4212590" cy="200406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项目分析</a:t>
              </a:r>
              <a:endParaRPr lang="zh-CN" altLang="en-US"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468630" y="1269365"/>
            <a:ext cx="10696575" cy="1168400"/>
          </a:xfrm>
          <a:prstGeom prst="rect">
            <a:avLst/>
          </a:prstGeom>
          <a:noFill/>
        </p:spPr>
        <p:txBody>
          <a:bodyPr wrap="square" rtlCol="0" anchor="t">
            <a:spAutoFit/>
          </a:bodyPr>
          <a:lstStyle/>
          <a:p>
            <a:pPr indent="609600" fontAlgn="auto">
              <a:lnSpc>
                <a:spcPts val="2800"/>
              </a:lnSpc>
              <a:extLst>
                <a:ext uri="{35155182-B16C-46BC-9424-99874614C6A1}">
                  <wpsdc:indentchars xmlns:wpsdc="http://www.wps.cn/officeDocument/2017/drawingmlCustomData" val="200" checksum="4158780845"/>
                </a:ext>
              </a:extLst>
            </a:pPr>
            <a:r>
              <a:rPr sz="240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该项目的用户只有初步的意向，还需要深入收集与整理公司的真实需求，并据此进行系统设计，然后按照设计部署系统，最后将项目交付给客户。项目结构如图 9-2-1 所示。</a:t>
            </a:r>
            <a:endParaRPr sz="240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p:cNvPicPr>
            <a:picLocks noChangeAspect="1"/>
          </p:cNvPicPr>
          <p:nvPr>
            <p:custDataLst>
              <p:tags r:id="rId1"/>
            </p:custDataLst>
          </p:nvPr>
        </p:nvPicPr>
        <p:blipFill>
          <a:blip r:embed="rId2"/>
          <a:stretch>
            <a:fillRect/>
          </a:stretch>
        </p:blipFill>
        <p:spPr>
          <a:xfrm>
            <a:off x="3288030" y="2924810"/>
            <a:ext cx="5859780" cy="262890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875" y="216154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64200" y="2205355"/>
            <a:ext cx="4286885" cy="706755"/>
          </a:xfrm>
          <a:prstGeom prst="rect">
            <a:avLst/>
          </a:prstGeom>
          <a:noFill/>
        </p:spPr>
        <p:txBody>
          <a:bodyPr wrap="square" rtlCol="0">
            <a:spAutoFit/>
          </a:bodyPr>
          <a:lstStyle/>
          <a:p>
            <a:pPr algn="dist"/>
            <a:r>
              <a:rPr lang="zh-CN" altLang="en-US" sz="4000" b="1">
                <a:solidFill>
                  <a:srgbClr val="F65738"/>
                </a:solidFill>
                <a:latin typeface="微软雅黑" panose="020B0503020204020204" charset="-122"/>
                <a:ea typeface="微软雅黑" panose="020B0503020204020204" charset="-122"/>
                <a:cs typeface="微软雅黑" panose="020B0503020204020204" charset="-122"/>
              </a:rPr>
              <a:t>项目交付</a:t>
            </a:r>
            <a:endParaRPr lang="zh-CN" altLang="en-US" sz="4000" b="1">
              <a:solidFill>
                <a:srgbClr val="F65738"/>
              </a:solidFill>
              <a:latin typeface="微软雅黑" panose="020B0503020204020204" charset="-122"/>
              <a:ea typeface="微软雅黑" panose="020B0503020204020204" charset="-122"/>
              <a:cs typeface="微软雅黑" panose="020B0503020204020204" charset="-122"/>
            </a:endParaRPr>
          </a:p>
        </p:txBody>
      </p:sp>
      <p:grpSp>
        <p:nvGrpSpPr>
          <p:cNvPr id="16" name="组合 15"/>
          <p:cNvGrpSpPr/>
          <p:nvPr/>
        </p:nvGrpSpPr>
        <p:grpSpPr>
          <a:xfrm>
            <a:off x="6168390" y="3357245"/>
            <a:ext cx="4665980" cy="2030095"/>
            <a:chOff x="9713" y="5060"/>
            <a:chExt cx="7348" cy="3197"/>
          </a:xfrm>
        </p:grpSpPr>
        <p:sp>
          <p:nvSpPr>
            <p:cNvPr id="27" name="文本框 26"/>
            <p:cNvSpPr txBox="1"/>
            <p:nvPr/>
          </p:nvSpPr>
          <p:spPr>
            <a:xfrm>
              <a:off x="10054" y="5060"/>
              <a:ext cx="7007" cy="3197"/>
            </a:xfrm>
            <a:prstGeom prst="rect">
              <a:avLst/>
            </a:prstGeom>
            <a:noFill/>
          </p:spPr>
          <p:txBody>
            <a:bodyPr wrap="square" rtlCol="0">
              <a:spAutoFit/>
            </a:bodyPr>
            <a:lstStyle/>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endParaRPr>
            </a:p>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sym typeface="+mn-ea"/>
                </a:rPr>
                <a:t>任务分析</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sym typeface="+mn-ea"/>
              </a:endParaRPr>
            </a:p>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rPr>
                <a:t>任务</a:t>
              </a: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rPr>
                <a:t>实践</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endParaRP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6955"/>
          </a:xfrm>
          <a:prstGeom prst="rect">
            <a:avLst/>
          </a:prstGeom>
          <a:noFill/>
        </p:spPr>
        <p:txBody>
          <a:bodyPr wrap="square" rtlCol="0" anchor="t">
            <a:spAutoFit/>
          </a:bodyPr>
          <a:lstStyle/>
          <a:p>
            <a:pPr algn="dist"/>
            <a:r>
              <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rPr>
              <a:t>任务</a:t>
            </a:r>
            <a:r>
              <a:rPr lang="en-US" altLang="zh-CN" sz="4800" b="1">
                <a:solidFill>
                  <a:schemeClr val="bg1"/>
                </a:solidFill>
                <a:latin typeface="微软雅黑" panose="020B0503020204020204" charset="-122"/>
                <a:ea typeface="微软雅黑" panose="020B0503020204020204" charset="-122"/>
                <a:cs typeface="微软雅黑" panose="020B0503020204020204" charset="-122"/>
                <a:sym typeface="+mn-ea"/>
              </a:rPr>
              <a:t>3</a:t>
            </a:r>
            <a:endParaRPr lang="en-US" altLang="zh-CN" sz="4800" b="1">
              <a:solidFill>
                <a:schemeClr val="bg1"/>
              </a:solidFill>
              <a:latin typeface="微软雅黑" panose="020B0503020204020204" charset="-122"/>
              <a:ea typeface="微软雅黑" panose="020B0503020204020204" charset="-122"/>
              <a:cs typeface="微软雅黑" panose="020B0503020204020204" charset="-122"/>
              <a:sym typeface="+mn-ea"/>
            </a:endParaRP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984250" y="2912745"/>
            <a:ext cx="10357485" cy="190754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3</a:t>
              </a:r>
              <a:endParaRPr lang="en-US" altLang="zh-CN" sz="2400" b="1">
                <a:solidFill>
                  <a:srgbClr val="FFFF00"/>
                </a:solidFill>
                <a:sym typeface="+mn-ea"/>
              </a:endParaRPr>
            </a:p>
          </p:txBody>
        </p:sp>
      </p:grpSp>
      <p:sp>
        <p:nvSpPr>
          <p:cNvPr id="2" name="文本框 1"/>
          <p:cNvSpPr txBox="1"/>
          <p:nvPr/>
        </p:nvSpPr>
        <p:spPr>
          <a:xfrm>
            <a:off x="1057275" y="3573145"/>
            <a:ext cx="10284460" cy="460375"/>
          </a:xfrm>
          <a:prstGeom prst="rect">
            <a:avLst/>
          </a:prstGeom>
          <a:noFill/>
        </p:spPr>
        <p:txBody>
          <a:bodyPr wrap="square" rtlCol="0" anchor="t">
            <a:spAutoFit/>
          </a:bodyPr>
          <a:p>
            <a:r>
              <a:rPr lang="en-US" altLang="zh-CN" sz="2400"/>
              <a:t> </a:t>
            </a:r>
            <a:r>
              <a:rPr lang="zh-CN" altLang="en-US" sz="2400"/>
              <a:t>系统部署完成并做好初步调试后，还需要将系统交付给客户，即项目交付。</a:t>
            </a:r>
            <a:endParaRPr lang="zh-CN" altLang="en-US" sz="24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635" y="-9525"/>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任务分析</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3</a:t>
              </a:r>
              <a:endParaRPr lang="en-US" altLang="zh-CN" sz="2400" b="1">
                <a:solidFill>
                  <a:srgbClr val="FFFF00"/>
                </a:solidFill>
                <a:sym typeface="+mn-ea"/>
              </a:endParaRPr>
            </a:p>
          </p:txBody>
        </p:sp>
      </p:grpSp>
      <p:sp>
        <p:nvSpPr>
          <p:cNvPr id="3" name="文本框 2"/>
          <p:cNvSpPr txBox="1"/>
          <p:nvPr/>
        </p:nvSpPr>
        <p:spPr>
          <a:xfrm>
            <a:off x="2478405" y="1885315"/>
            <a:ext cx="7001510" cy="1322070"/>
          </a:xfrm>
          <a:prstGeom prst="rect">
            <a:avLst/>
          </a:prstGeom>
          <a:noFill/>
        </p:spPr>
        <p:txBody>
          <a:bodyPr wrap="square" rtlCol="0" anchor="t">
            <a:spAutoFit/>
          </a:bodyPr>
          <a:p>
            <a:r>
              <a:rPr lang="en-US" altLang="zh-CN" sz="2000"/>
              <a:t>        </a:t>
            </a:r>
            <a:r>
              <a:rPr lang="zh-CN" altLang="en-US" sz="2000"/>
              <a:t>项目交付需要先与客户一起进行项目验收，制定验收清单，找客户一一确认签字，然后依据制定的用户手册，进行客户培训，制定问题跟踪表，确认解决问题的计划及进度。任务路线如图 9-2-35 所示。</a:t>
            </a:r>
            <a:endParaRPr lang="zh-CN" altLang="en-US" sz="2000"/>
          </a:p>
        </p:txBody>
      </p:sp>
      <p:pic>
        <p:nvPicPr>
          <p:cNvPr id="4" name="图片 3"/>
          <p:cNvPicPr>
            <a:picLocks noChangeAspect="1"/>
          </p:cNvPicPr>
          <p:nvPr/>
        </p:nvPicPr>
        <p:blipFill>
          <a:blip r:embed="rId1"/>
          <a:stretch>
            <a:fillRect/>
          </a:stretch>
        </p:blipFill>
        <p:spPr>
          <a:xfrm>
            <a:off x="2280285" y="3717290"/>
            <a:ext cx="7343775" cy="1610995"/>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635" y="-9525"/>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3</a:t>
              </a:r>
              <a:endParaRPr lang="en-US" altLang="zh-CN" sz="2400" b="1">
                <a:solidFill>
                  <a:srgbClr val="FFFF00"/>
                </a:solidFill>
                <a:sym typeface="+mn-ea"/>
              </a:endParaRPr>
            </a:p>
          </p:txBody>
        </p:sp>
      </p:grpSp>
      <p:sp>
        <p:nvSpPr>
          <p:cNvPr id="3" name="文本框 2"/>
          <p:cNvSpPr txBox="1"/>
          <p:nvPr/>
        </p:nvSpPr>
        <p:spPr>
          <a:xfrm>
            <a:off x="2041525" y="1670050"/>
            <a:ext cx="6577330" cy="1630045"/>
          </a:xfrm>
          <a:prstGeom prst="rect">
            <a:avLst/>
          </a:prstGeom>
          <a:noFill/>
        </p:spPr>
        <p:txBody>
          <a:bodyPr wrap="square" rtlCol="0" anchor="t">
            <a:spAutoFit/>
          </a:bodyPr>
          <a:p>
            <a:r>
              <a:rPr lang="zh-CN" altLang="en-US" sz="2000"/>
              <a:t>1. 项目验收</a:t>
            </a:r>
            <a:endParaRPr lang="zh-CN" altLang="en-US" sz="2000"/>
          </a:p>
          <a:p>
            <a:r>
              <a:rPr lang="en-US" altLang="zh-CN" sz="2000"/>
              <a:t>       </a:t>
            </a:r>
            <a:r>
              <a:rPr lang="zh-CN" altLang="en-US" sz="2000"/>
              <a:t>在项目验收阶段，为了确认所安装部署的系统在功能、性能等方面能满足客户的需求，通常需要制作验收报告，并制作验收清单请客户确认签字，通常使用文字处理软件</a:t>
            </a:r>
            <a:endParaRPr lang="zh-CN" altLang="en-US" sz="2000"/>
          </a:p>
          <a:p>
            <a:r>
              <a:rPr lang="zh-CN" altLang="en-US" sz="2000"/>
              <a:t>或数据处理软件完成。</a:t>
            </a:r>
            <a:endParaRPr lang="zh-CN" altLang="en-US" sz="2000"/>
          </a:p>
        </p:txBody>
      </p:sp>
      <p:sp>
        <p:nvSpPr>
          <p:cNvPr id="2" name="文本框 1"/>
          <p:cNvSpPr txBox="1"/>
          <p:nvPr/>
        </p:nvSpPr>
        <p:spPr>
          <a:xfrm>
            <a:off x="2162175" y="3573145"/>
            <a:ext cx="5250180" cy="706755"/>
          </a:xfrm>
          <a:prstGeom prst="rect">
            <a:avLst/>
          </a:prstGeom>
          <a:noFill/>
        </p:spPr>
        <p:txBody>
          <a:bodyPr wrap="square" rtlCol="0" anchor="t">
            <a:spAutoFit/>
          </a:bodyPr>
          <a:p>
            <a:r>
              <a:rPr lang="zh-CN" altLang="en-US" sz="2000"/>
              <a:t>（1）项目验收步骤</a:t>
            </a:r>
            <a:endParaRPr lang="zh-CN" altLang="en-US" sz="2000"/>
          </a:p>
          <a:p>
            <a:r>
              <a:rPr lang="en-US" altLang="zh-CN" sz="2000"/>
              <a:t>       </a:t>
            </a:r>
            <a:r>
              <a:rPr lang="zh-CN" altLang="en-US" sz="2000"/>
              <a:t>项目验收步骤如图 9-2-36 所示。</a:t>
            </a:r>
            <a:endParaRPr lang="zh-CN" altLang="en-US" sz="2000"/>
          </a:p>
        </p:txBody>
      </p:sp>
      <p:pic>
        <p:nvPicPr>
          <p:cNvPr id="5" name="图片 4"/>
          <p:cNvPicPr>
            <a:picLocks noChangeAspect="1"/>
          </p:cNvPicPr>
          <p:nvPr/>
        </p:nvPicPr>
        <p:blipFill>
          <a:blip r:embed="rId1"/>
          <a:stretch>
            <a:fillRect/>
          </a:stretch>
        </p:blipFill>
        <p:spPr>
          <a:xfrm>
            <a:off x="2064385" y="4368165"/>
            <a:ext cx="7872095" cy="2436495"/>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635" y="-9525"/>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3</a:t>
              </a:r>
              <a:endParaRPr lang="en-US" altLang="zh-CN" sz="2400" b="1">
                <a:solidFill>
                  <a:srgbClr val="FFFF00"/>
                </a:solidFill>
                <a:sym typeface="+mn-ea"/>
              </a:endParaRPr>
            </a:p>
          </p:txBody>
        </p:sp>
      </p:grpSp>
      <p:sp>
        <p:nvSpPr>
          <p:cNvPr id="4" name="文本框 3"/>
          <p:cNvSpPr txBox="1"/>
          <p:nvPr/>
        </p:nvSpPr>
        <p:spPr>
          <a:xfrm>
            <a:off x="982980" y="2853055"/>
            <a:ext cx="4937760" cy="1630045"/>
          </a:xfrm>
          <a:prstGeom prst="rect">
            <a:avLst/>
          </a:prstGeom>
          <a:noFill/>
        </p:spPr>
        <p:txBody>
          <a:bodyPr wrap="square" rtlCol="0" anchor="t">
            <a:spAutoFit/>
          </a:bodyPr>
          <a:p>
            <a:r>
              <a:rPr lang="zh-CN" altLang="en-US" sz="2000"/>
              <a:t>（2）项目验收清单</a:t>
            </a:r>
            <a:endParaRPr lang="zh-CN" altLang="en-US" sz="2000"/>
          </a:p>
          <a:p>
            <a:r>
              <a:rPr lang="en-US" altLang="zh-CN" sz="2000"/>
              <a:t>         </a:t>
            </a:r>
            <a:r>
              <a:rPr lang="zh-CN" altLang="en-US" sz="2000"/>
              <a:t>项目验收清单中需要说明项目的主要内容，验收涉及的软硬件、文档及培训等，还需要结论和客户建议，参考项目系统验收清单见表 9-2-3</a:t>
            </a:r>
            <a:endParaRPr lang="zh-CN" altLang="en-US" sz="2000"/>
          </a:p>
        </p:txBody>
      </p:sp>
      <p:pic>
        <p:nvPicPr>
          <p:cNvPr id="6" name="图片 5"/>
          <p:cNvPicPr>
            <a:picLocks noChangeAspect="1"/>
          </p:cNvPicPr>
          <p:nvPr/>
        </p:nvPicPr>
        <p:blipFill>
          <a:blip r:embed="rId1"/>
          <a:stretch>
            <a:fillRect/>
          </a:stretch>
        </p:blipFill>
        <p:spPr>
          <a:xfrm>
            <a:off x="1417320" y="836930"/>
            <a:ext cx="8308340" cy="1135380"/>
          </a:xfrm>
          <a:prstGeom prst="rect">
            <a:avLst/>
          </a:prstGeom>
        </p:spPr>
      </p:pic>
      <p:pic>
        <p:nvPicPr>
          <p:cNvPr id="7" name="图片 6"/>
          <p:cNvPicPr>
            <a:picLocks noChangeAspect="1"/>
          </p:cNvPicPr>
          <p:nvPr/>
        </p:nvPicPr>
        <p:blipFill>
          <a:blip r:embed="rId2"/>
          <a:stretch>
            <a:fillRect/>
          </a:stretch>
        </p:blipFill>
        <p:spPr>
          <a:xfrm>
            <a:off x="6311900" y="1862455"/>
            <a:ext cx="5667375" cy="4824730"/>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635" y="-9525"/>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3</a:t>
              </a:r>
              <a:endParaRPr lang="en-US" altLang="zh-CN" sz="2400" b="1">
                <a:solidFill>
                  <a:srgbClr val="FFFF00"/>
                </a:solidFill>
                <a:sym typeface="+mn-ea"/>
              </a:endParaRPr>
            </a:p>
          </p:txBody>
        </p:sp>
      </p:grpSp>
      <p:sp>
        <p:nvSpPr>
          <p:cNvPr id="2" name="文本框 1"/>
          <p:cNvSpPr txBox="1"/>
          <p:nvPr/>
        </p:nvSpPr>
        <p:spPr>
          <a:xfrm>
            <a:off x="840105" y="730250"/>
            <a:ext cx="10615295" cy="1476375"/>
          </a:xfrm>
          <a:prstGeom prst="rect">
            <a:avLst/>
          </a:prstGeom>
          <a:noFill/>
        </p:spPr>
        <p:txBody>
          <a:bodyPr wrap="square" rtlCol="0" anchor="t">
            <a:spAutoFit/>
          </a:bodyPr>
          <a:p>
            <a:r>
              <a:rPr lang="zh-CN" altLang="en-US"/>
              <a:t>2. 客户培训</a:t>
            </a:r>
            <a:endParaRPr lang="zh-CN" altLang="en-US"/>
          </a:p>
          <a:p>
            <a:r>
              <a:rPr lang="en-US" altLang="zh-CN"/>
              <a:t>     </a:t>
            </a:r>
            <a:r>
              <a:rPr lang="zh-CN" altLang="en-US"/>
              <a:t>客户培训能让客户更好地使用与维护系统，还能提升客户满意度，客户培训前需要编写用户手册方便客户随时查阅，随后制定培训计划，并对全员进行使用培训，对运行维护人员进行运维培训。</a:t>
            </a:r>
            <a:endParaRPr lang="zh-CN" altLang="en-US"/>
          </a:p>
          <a:p>
            <a:r>
              <a:rPr lang="zh-CN" altLang="en-US"/>
              <a:t>（1）编写用户手册</a:t>
            </a:r>
            <a:endParaRPr lang="zh-CN" altLang="en-US"/>
          </a:p>
          <a:p>
            <a:r>
              <a:rPr lang="en-US" altLang="zh-CN"/>
              <a:t>      </a:t>
            </a:r>
            <a:r>
              <a:rPr lang="zh-CN" altLang="en-US"/>
              <a:t>用户手册是用户文档中最重要的一部分，要详细描述系统的功能、性能和用户界面，</a:t>
            </a:r>
            <a:endParaRPr lang="zh-CN" altLang="en-US"/>
          </a:p>
        </p:txBody>
      </p:sp>
      <p:sp>
        <p:nvSpPr>
          <p:cNvPr id="3" name="文本框 2"/>
          <p:cNvSpPr txBox="1"/>
          <p:nvPr/>
        </p:nvSpPr>
        <p:spPr>
          <a:xfrm>
            <a:off x="822960" y="2278380"/>
            <a:ext cx="10896600" cy="645160"/>
          </a:xfrm>
          <a:prstGeom prst="rect">
            <a:avLst/>
          </a:prstGeom>
          <a:noFill/>
        </p:spPr>
        <p:txBody>
          <a:bodyPr wrap="square" rtlCol="0" anchor="t">
            <a:spAutoFit/>
          </a:bodyPr>
          <a:p>
            <a:r>
              <a:rPr lang="en-US" altLang="zh-CN"/>
              <a:t>       </a:t>
            </a:r>
            <a:r>
              <a:rPr lang="zh-CN" altLang="en-US"/>
              <a:t>使用户了解如何使用该系统的说明书。用户手册通常由引言、系统概述、运行环境、使用说明等组成。编写用户手册时应考虑以下几方面：</a:t>
            </a:r>
            <a:endParaRPr lang="zh-CN" altLang="en-US"/>
          </a:p>
        </p:txBody>
      </p:sp>
      <p:sp>
        <p:nvSpPr>
          <p:cNvPr id="5" name="文本框 4"/>
          <p:cNvSpPr txBox="1"/>
          <p:nvPr/>
        </p:nvSpPr>
        <p:spPr>
          <a:xfrm>
            <a:off x="783590" y="2926715"/>
            <a:ext cx="12278995" cy="3969385"/>
          </a:xfrm>
          <a:prstGeom prst="rect">
            <a:avLst/>
          </a:prstGeom>
          <a:noFill/>
        </p:spPr>
        <p:txBody>
          <a:bodyPr wrap="square" rtlCol="0" anchor="t">
            <a:spAutoFit/>
          </a:bodyPr>
          <a:p>
            <a:r>
              <a:rPr lang="zh-CN" altLang="en-US"/>
              <a:t>①用户角度尽量完善。用户手册内容应包括软件的所有功能模块。</a:t>
            </a:r>
            <a:endParaRPr lang="zh-CN" altLang="en-US"/>
          </a:p>
          <a:p>
            <a:r>
              <a:rPr lang="zh-CN" altLang="en-US"/>
              <a:t>②描述与软件实际功能的一致性。待用户手册基本完整后，还要注意用户手册与实</a:t>
            </a:r>
            <a:endParaRPr lang="zh-CN" altLang="en-US"/>
          </a:p>
          <a:p>
            <a:r>
              <a:rPr lang="zh-CN" altLang="en-US"/>
              <a:t>际功能描述是否一致。要随着软件的升级及时更新。</a:t>
            </a:r>
            <a:endParaRPr lang="zh-CN" altLang="en-US"/>
          </a:p>
          <a:p>
            <a:r>
              <a:rPr lang="zh-CN" altLang="en-US"/>
              <a:t>③易理解。用户手册应该图文并举，易于理解 , 对关键、重要的操作附以图表说明。</a:t>
            </a:r>
            <a:endParaRPr lang="zh-CN" altLang="en-US"/>
          </a:p>
          <a:p>
            <a:r>
              <a:rPr lang="zh-CN" altLang="en-US"/>
              <a:t>④提供学习操作的实例。用户手册不仅要对主要功能和关键操作配以应用实例，并</a:t>
            </a:r>
            <a:endParaRPr lang="zh-CN" altLang="en-US"/>
          </a:p>
          <a:p>
            <a:r>
              <a:rPr lang="zh-CN" altLang="en-US"/>
              <a:t>且对实例的描述应做到详细、充分，易于用户理解。</a:t>
            </a:r>
            <a:endParaRPr lang="zh-CN" altLang="en-US"/>
          </a:p>
          <a:p>
            <a:r>
              <a:rPr lang="zh-CN" altLang="en-US"/>
              <a:t>⑤印刷与包装质量。用户手册应提供商品化包装，并且印刷精美。</a:t>
            </a:r>
            <a:endParaRPr lang="zh-CN" altLang="en-US"/>
          </a:p>
          <a:p>
            <a:r>
              <a:rPr lang="zh-CN" altLang="en-US"/>
              <a:t>（2）制订培训计划</a:t>
            </a:r>
            <a:endParaRPr lang="zh-CN" altLang="en-US"/>
          </a:p>
          <a:p>
            <a:r>
              <a:rPr lang="zh-CN" altLang="en-US"/>
              <a:t>与客户进行充分沟通，确认培训的人员、时间、地点，形成书面形式的培训计划，</a:t>
            </a:r>
            <a:endParaRPr lang="zh-CN" altLang="en-US"/>
          </a:p>
          <a:p>
            <a:r>
              <a:rPr lang="zh-CN" altLang="en-US"/>
              <a:t>还要根据现场情况进行适时调整。</a:t>
            </a:r>
            <a:endParaRPr lang="zh-CN" altLang="en-US"/>
          </a:p>
          <a:p>
            <a:r>
              <a:rPr lang="zh-CN" altLang="en-US"/>
              <a:t>（3）使用培训与运维培训</a:t>
            </a:r>
            <a:endParaRPr lang="zh-CN" altLang="en-US"/>
          </a:p>
          <a:p>
            <a:r>
              <a:rPr lang="zh-CN" altLang="en-US"/>
              <a:t>系统培训需要区分人群，通常的系统培训是面向全员，学会使用系统的日常功能、</a:t>
            </a:r>
            <a:endParaRPr lang="zh-CN" altLang="en-US"/>
          </a:p>
          <a:p>
            <a:r>
              <a:rPr lang="zh-CN" altLang="en-US"/>
              <a:t>安全使用方式即可，还有面向管理人员、运行维护人员的专业培训，在系统管理、安全</a:t>
            </a:r>
            <a:endParaRPr lang="zh-CN" altLang="en-US"/>
          </a:p>
          <a:p>
            <a:r>
              <a:rPr lang="zh-CN" altLang="en-US"/>
              <a:t>管理及规范制度方面进行培训。</a:t>
            </a:r>
            <a:endParaRPr lang="zh-CN" alt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635" y="-9525"/>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491"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3</a:t>
              </a:r>
              <a:endParaRPr lang="en-US" altLang="zh-CN" sz="2400" b="1">
                <a:solidFill>
                  <a:srgbClr val="FFFF00"/>
                </a:solidFill>
                <a:sym typeface="+mn-ea"/>
              </a:endParaRPr>
            </a:p>
          </p:txBody>
        </p:sp>
      </p:grpSp>
      <p:sp>
        <p:nvSpPr>
          <p:cNvPr id="4" name="文本框 3"/>
          <p:cNvSpPr txBox="1"/>
          <p:nvPr/>
        </p:nvSpPr>
        <p:spPr>
          <a:xfrm>
            <a:off x="1177925" y="1052830"/>
            <a:ext cx="9930130" cy="1322070"/>
          </a:xfrm>
          <a:prstGeom prst="rect">
            <a:avLst/>
          </a:prstGeom>
          <a:noFill/>
        </p:spPr>
        <p:txBody>
          <a:bodyPr wrap="square" rtlCol="0" anchor="t">
            <a:spAutoFit/>
          </a:bodyPr>
          <a:p>
            <a:r>
              <a:rPr lang="zh-CN" altLang="en-US" sz="2000"/>
              <a:t>3. 问题收集与解决</a:t>
            </a:r>
            <a:endParaRPr lang="zh-CN" altLang="en-US" sz="2000"/>
          </a:p>
          <a:p>
            <a:r>
              <a:rPr lang="en-US" altLang="zh-CN" sz="2000"/>
              <a:t>       </a:t>
            </a:r>
            <a:r>
              <a:rPr lang="zh-CN" altLang="en-US" sz="2000"/>
              <a:t>在实施过程及验收过程中，难免会遇到问题和需求变更，为了更好地解决问题，需</a:t>
            </a:r>
            <a:endParaRPr lang="zh-CN" altLang="en-US" sz="2000"/>
          </a:p>
          <a:p>
            <a:r>
              <a:rPr lang="zh-CN" altLang="en-US" sz="2000"/>
              <a:t>要文字跟踪系统，记录发现问题、解决问题的过程，其中的核心文档就是问题跟踪表，</a:t>
            </a:r>
            <a:endParaRPr lang="zh-CN" altLang="en-US" sz="2000"/>
          </a:p>
          <a:p>
            <a:r>
              <a:rPr lang="zh-CN" altLang="en-US" sz="2000"/>
              <a:t>见表 9-2-4。</a:t>
            </a:r>
            <a:endParaRPr lang="zh-CN" altLang="en-US" sz="2000"/>
          </a:p>
        </p:txBody>
      </p:sp>
      <p:pic>
        <p:nvPicPr>
          <p:cNvPr id="6" name="图片 5"/>
          <p:cNvPicPr>
            <a:picLocks noChangeAspect="1"/>
          </p:cNvPicPr>
          <p:nvPr/>
        </p:nvPicPr>
        <p:blipFill>
          <a:blip r:embed="rId1"/>
          <a:stretch>
            <a:fillRect/>
          </a:stretch>
        </p:blipFill>
        <p:spPr>
          <a:xfrm>
            <a:off x="970280" y="2533015"/>
            <a:ext cx="10353040" cy="3219450"/>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项目分享</a:t>
              </a:r>
              <a:endParaRPr lang="zh-CN" altLang="en-US"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2" name="组合 31"/>
          <p:cNvGrpSpPr/>
          <p:nvPr/>
        </p:nvGrpSpPr>
        <p:grpSpPr>
          <a:xfrm>
            <a:off x="1429385" y="3790315"/>
            <a:ext cx="9500870" cy="993140"/>
            <a:chOff x="2069" y="7926"/>
            <a:chExt cx="14962" cy="1564"/>
          </a:xfrm>
        </p:grpSpPr>
        <p:sp>
          <p:nvSpPr>
            <p:cNvPr id="31" name="矩形 30"/>
            <p:cNvSpPr/>
            <p:nvPr/>
          </p:nvSpPr>
          <p:spPr>
            <a:xfrm>
              <a:off x="4613" y="7928"/>
              <a:ext cx="12411" cy="1562"/>
            </a:xfrm>
            <a:prstGeom prst="rect">
              <a:avLst/>
            </a:prstGeom>
            <a:solidFill>
              <a:srgbClr val="1E88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069" y="7926"/>
              <a:ext cx="2544" cy="1563"/>
            </a:xfrm>
            <a:prstGeom prst="rect">
              <a:avLst/>
            </a:prstGeom>
            <a:solidFill>
              <a:srgbClr val="FFC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2343" y="8238"/>
              <a:ext cx="2009" cy="822"/>
            </a:xfrm>
            <a:prstGeom prst="rect">
              <a:avLst/>
            </a:prstGeom>
            <a:noFill/>
            <a:ln w="9525">
              <a:noFill/>
            </a:ln>
          </p:spPr>
          <p:txBody>
            <a:bodyPr wrap="square">
              <a:spAutoFit/>
            </a:bodyPr>
            <a:lstStyle/>
            <a:p>
              <a:pPr indent="0" algn="dist"/>
              <a:r>
                <a:rPr 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方案</a:t>
              </a:r>
              <a:r>
                <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a:t>
              </a:r>
              <a:endPar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30" name="文本框 29"/>
            <p:cNvSpPr txBox="1"/>
            <p:nvPr/>
          </p:nvSpPr>
          <p:spPr>
            <a:xfrm>
              <a:off x="4960" y="8044"/>
              <a:ext cx="12071" cy="1210"/>
            </a:xfrm>
            <a:prstGeom prst="rect">
              <a:avLst/>
            </a:prstGeom>
            <a:noFill/>
            <a:ln w="9525">
              <a:noFill/>
            </a:ln>
          </p:spPr>
          <p:txBody>
            <a:bodyPr wrap="square">
              <a:spAutoFit/>
            </a:bodyPr>
            <a:lstStyle/>
            <a:p>
              <a:pPr indent="457200" fontAlgn="auto"/>
              <a:r>
                <a:rPr lang="zh-CN" altLang="en-US" sz="2200">
                  <a:solidFill>
                    <a:schemeClr val="bg1"/>
                  </a:solidFill>
                  <a:latin typeface="微软雅黑" panose="020B0503020204020204" charset="-122"/>
                  <a:ea typeface="微软雅黑" panose="020B0503020204020204" charset="-122"/>
                  <a:cs typeface="微软雅黑" panose="020B0503020204020204" charset="-122"/>
                  <a:sym typeface="+mn-ea"/>
                </a:rPr>
                <a:t>由学生代表与指导教师组成项目评审组，各工作团队制作汇报材料并进行答辩。</a:t>
              </a:r>
              <a:endParaRPr lang="zh-CN" altLang="en-US" sz="2200" b="0" spc="100">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grpSp>
        <p:nvGrpSpPr>
          <p:cNvPr id="4" name="组合 3"/>
          <p:cNvGrpSpPr/>
          <p:nvPr/>
        </p:nvGrpSpPr>
        <p:grpSpPr>
          <a:xfrm>
            <a:off x="1427480" y="2117090"/>
            <a:ext cx="9500870" cy="993140"/>
            <a:chOff x="2069" y="7926"/>
            <a:chExt cx="14962" cy="1564"/>
          </a:xfrm>
        </p:grpSpPr>
        <p:sp>
          <p:nvSpPr>
            <p:cNvPr id="5" name="矩形 4"/>
            <p:cNvSpPr/>
            <p:nvPr/>
          </p:nvSpPr>
          <p:spPr>
            <a:xfrm>
              <a:off x="4613" y="7928"/>
              <a:ext cx="12411" cy="1562"/>
            </a:xfrm>
            <a:prstGeom prst="rect">
              <a:avLst/>
            </a:prstGeom>
            <a:solidFill>
              <a:srgbClr val="1E88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069" y="7926"/>
              <a:ext cx="2544" cy="1563"/>
            </a:xfrm>
            <a:prstGeom prst="rect">
              <a:avLst/>
            </a:prstGeom>
            <a:solidFill>
              <a:srgbClr val="FFC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343" y="8238"/>
              <a:ext cx="2009" cy="822"/>
            </a:xfrm>
            <a:prstGeom prst="rect">
              <a:avLst/>
            </a:prstGeom>
            <a:noFill/>
            <a:ln w="9525">
              <a:noFill/>
            </a:ln>
          </p:spPr>
          <p:txBody>
            <a:bodyPr wrap="square">
              <a:spAutoFit/>
            </a:bodyPr>
            <a:lstStyle/>
            <a:p>
              <a:pPr indent="0" algn="dist"/>
              <a:r>
                <a:rPr 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方案</a:t>
              </a:r>
              <a:r>
                <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a:t>
              </a:r>
              <a:endPar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8" name="文本框 7"/>
            <p:cNvSpPr txBox="1"/>
            <p:nvPr/>
          </p:nvSpPr>
          <p:spPr>
            <a:xfrm>
              <a:off x="4960" y="8044"/>
              <a:ext cx="12071" cy="1210"/>
            </a:xfrm>
            <a:prstGeom prst="rect">
              <a:avLst/>
            </a:prstGeom>
            <a:noFill/>
            <a:ln w="9525">
              <a:noFill/>
            </a:ln>
          </p:spPr>
          <p:txBody>
            <a:bodyPr wrap="square">
              <a:spAutoFit/>
            </a:bodyPr>
            <a:lstStyle/>
            <a:p>
              <a:pPr indent="457200" fontAlgn="auto"/>
              <a:r>
                <a:rPr lang="zh-CN" altLang="en-US" sz="2200">
                  <a:solidFill>
                    <a:schemeClr val="bg1"/>
                  </a:solidFill>
                  <a:latin typeface="微软雅黑" panose="020B0503020204020204" charset="-122"/>
                  <a:ea typeface="微软雅黑" panose="020B0503020204020204" charset="-122"/>
                  <a:cs typeface="微软雅黑" panose="020B0503020204020204" charset="-122"/>
                  <a:sym typeface="+mn-ea"/>
                </a:rPr>
                <a:t>各工作团队展示交流项目，谈谈自己的心得体会，并选派代表分享交流。</a:t>
              </a:r>
              <a:endParaRPr lang="zh-CN" altLang="en-US" sz="220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项目评价</a:t>
              </a:r>
              <a:endParaRPr lang="zh-CN" altLang="en-US"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52450" y="1269365"/>
            <a:ext cx="11110595" cy="450215"/>
          </a:xfrm>
          <a:prstGeom prst="rect">
            <a:avLst/>
          </a:prstGeom>
          <a:noFill/>
        </p:spPr>
        <p:txBody>
          <a:bodyPr wrap="square" rtlCol="0" anchor="t">
            <a:spAutoFit/>
          </a:bodyPr>
          <a:lstStyle/>
          <a:p>
            <a:pPr indent="508000" fontAlgn="auto">
              <a:lnSpc>
                <a:spcPts val="2800"/>
              </a:lnSpc>
              <a:extLst>
                <a:ext uri="{35155182-B16C-46BC-9424-99874614C6A1}">
                  <wpsdc:indentchars xmlns:wpsdc="http://www.wps.cn/officeDocument/2017/drawingmlCustomData" val="200" checksum="282533468"/>
                </a:ext>
              </a:extLst>
            </a:pPr>
            <a:r>
              <a:rPr lang="zh-CN" altLang="en-US" sz="2000">
                <a:solidFill>
                  <a:srgbClr val="F65738"/>
                </a:solidFill>
                <a:latin typeface="微软雅黑" panose="020B0503020204020204" charset="-122"/>
                <a:ea typeface="微软雅黑" panose="020B0503020204020204" charset="-122"/>
                <a:cs typeface="微软雅黑" panose="020B0503020204020204" charset="-122"/>
              </a:rPr>
              <a:t>根据项目完成情况填涂表</a:t>
            </a:r>
            <a:endParaRPr lang="zh-CN" altLang="en-US" sz="2000">
              <a:solidFill>
                <a:srgbClr val="F65738"/>
              </a:solidFill>
              <a:latin typeface="微软雅黑" panose="020B0503020204020204" charset="-122"/>
              <a:ea typeface="微软雅黑" panose="020B0503020204020204" charset="-122"/>
              <a:cs typeface="微软雅黑" panose="020B0503020204020204" charset="-122"/>
            </a:endParaRP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aphicFrame>
        <p:nvGraphicFramePr>
          <p:cNvPr id="9" name="表格 8"/>
          <p:cNvGraphicFramePr/>
          <p:nvPr>
            <p:custDataLst>
              <p:tags r:id="rId1"/>
            </p:custDataLst>
          </p:nvPr>
        </p:nvGraphicFramePr>
        <p:xfrm>
          <a:off x="1912620" y="2277110"/>
          <a:ext cx="8532495" cy="3200400"/>
        </p:xfrm>
        <a:graphic>
          <a:graphicData uri="http://schemas.openxmlformats.org/drawingml/2006/table">
            <a:tbl>
              <a:tblPr firstRow="1" bandRow="1">
                <a:tableStyleId>{5C22544A-7EE6-4342-B048-85BDC9FD1C3A}</a:tableStyleId>
              </a:tblPr>
              <a:tblGrid>
                <a:gridCol w="2503170"/>
                <a:gridCol w="3762375"/>
                <a:gridCol w="2266950"/>
              </a:tblGrid>
              <a:tr h="640080">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类</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别</a:t>
                      </a:r>
                      <a:endParaRPr lang="zh-CN" altLang="en-US" sz="2000">
                        <a:latin typeface="微软雅黑" panose="020B0503020204020204" charset="-122"/>
                        <a:ea typeface="微软雅黑" panose="020B0503020204020204" charset="-122"/>
                        <a:cs typeface="微软雅黑" panose="020B0503020204020204" charset="-122"/>
                      </a:endParaRPr>
                    </a:p>
                  </a:txBody>
                  <a:tcPr>
                    <a:solidFill>
                      <a:srgbClr val="83A29D"/>
                    </a:solidFill>
                  </a:tcPr>
                </a:tc>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内</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容</a:t>
                      </a:r>
                      <a:endParaRPr lang="zh-CN" altLang="en-US" sz="2000">
                        <a:latin typeface="微软雅黑" panose="020B0503020204020204" charset="-122"/>
                        <a:ea typeface="微软雅黑" panose="020B0503020204020204" charset="-122"/>
                        <a:cs typeface="微软雅黑" panose="020B0503020204020204" charset="-122"/>
                      </a:endParaRPr>
                    </a:p>
                  </a:txBody>
                  <a:tcPr>
                    <a:solidFill>
                      <a:srgbClr val="83A29D"/>
                    </a:solidFill>
                  </a:tcPr>
                </a:tc>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评</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分</a:t>
                      </a:r>
                      <a:endParaRPr lang="zh-CN" altLang="en-US" sz="2000">
                        <a:latin typeface="微软雅黑" panose="020B0503020204020204" charset="-122"/>
                        <a:ea typeface="微软雅黑" panose="020B0503020204020204" charset="-122"/>
                        <a:cs typeface="微软雅黑" panose="020B0503020204020204" charset="-122"/>
                      </a:endParaRPr>
                    </a:p>
                  </a:txBody>
                  <a:tcPr>
                    <a:solidFill>
                      <a:srgbClr val="83A29D"/>
                    </a:solidFill>
                  </a:tcPr>
                </a:tc>
              </a:tr>
              <a:tr h="640080">
                <a:tc>
                  <a:txBody>
                    <a:bodyPr/>
                    <a:lstStyle/>
                    <a:p>
                      <a:pPr algn="ctr">
                        <a:buNone/>
                      </a:pPr>
                      <a:r>
                        <a:rPr lang="zh-CN" altLang="en-US"/>
                        <a:t>项目质量</a:t>
                      </a:r>
                      <a:endParaRPr lang="zh-CN" altLang="en-US"/>
                    </a:p>
                  </a:txBody>
                  <a:tcPr>
                    <a:solidFill>
                      <a:srgbClr val="E4EBEA"/>
                    </a:solidFill>
                  </a:tcPr>
                </a:tc>
                <a:tc>
                  <a:txBody>
                    <a:bodyPr/>
                    <a:lstStyle/>
                    <a:p>
                      <a:pPr algn="l">
                        <a:buNone/>
                      </a:pPr>
                      <a:r>
                        <a:rPr lang="zh-CN" altLang="en-US" sz="1600"/>
                        <a:t>1. 各个任务的评价汇总</a:t>
                      </a:r>
                      <a:endParaRPr lang="zh-CN" altLang="en-US" sz="1600"/>
                    </a:p>
                    <a:p>
                      <a:pPr algn="l">
                        <a:buNone/>
                      </a:pPr>
                      <a:r>
                        <a:rPr lang="zh-CN" altLang="en-US" sz="1600"/>
                        <a:t>2. 项目完成质量</a:t>
                      </a:r>
                      <a:endParaRPr lang="zh-CN" altLang="en-US" sz="1600"/>
                    </a:p>
                  </a:txBody>
                  <a:tcPr>
                    <a:solidFill>
                      <a:srgbClr val="E4EBEA"/>
                    </a:solidFill>
                  </a:tcPr>
                </a:tc>
                <a:tc>
                  <a:txBody>
                    <a:bodyPr/>
                    <a:lstStyle/>
                    <a:p>
                      <a:pPr algn="ctr">
                        <a:buNone/>
                      </a:pPr>
                      <a:r>
                        <a:rPr lang="zh-CN" altLang="en-US"/>
                        <a:t>☆☆☆</a:t>
                      </a:r>
                      <a:endParaRPr lang="zh-CN" altLang="en-US"/>
                    </a:p>
                  </a:txBody>
                  <a:tcPr>
                    <a:solidFill>
                      <a:srgbClr val="E4EBEA"/>
                    </a:solidFill>
                  </a:tcPr>
                </a:tc>
              </a:tr>
              <a:tr h="640080">
                <a:tc>
                  <a:txBody>
                    <a:bodyPr/>
                    <a:lstStyle/>
                    <a:p>
                      <a:pPr algn="ctr">
                        <a:buNone/>
                      </a:pPr>
                      <a:r>
                        <a:rPr lang="zh-CN" altLang="en-US"/>
                        <a:t>团队协作</a:t>
                      </a:r>
                      <a:endParaRPr lang="zh-CN" altLang="en-US"/>
                    </a:p>
                  </a:txBody>
                  <a:tcPr>
                    <a:solidFill>
                      <a:srgbClr val="E4EBEA"/>
                    </a:solidFill>
                  </a:tcPr>
                </a:tc>
                <a:tc>
                  <a:txBody>
                    <a:bodyPr/>
                    <a:lstStyle/>
                    <a:p>
                      <a:pPr algn="l">
                        <a:buClrTx/>
                        <a:buSzTx/>
                        <a:buNone/>
                      </a:pPr>
                      <a:r>
                        <a:rPr lang="zh-CN" altLang="en-US" sz="1600"/>
                        <a:t>1. 团队分工、协作机制及合作效果</a:t>
                      </a:r>
                      <a:endParaRPr lang="zh-CN" altLang="en-US" sz="1600"/>
                    </a:p>
                    <a:p>
                      <a:pPr algn="l">
                        <a:buClrTx/>
                        <a:buSzTx/>
                        <a:buNone/>
                      </a:pPr>
                      <a:r>
                        <a:rPr lang="zh-CN" altLang="en-US" sz="1600"/>
                        <a:t>2. 协作创新情况</a:t>
                      </a:r>
                      <a:endParaRPr lang="zh-CN" altLang="en-US" sz="1600"/>
                    </a:p>
                  </a:txBody>
                  <a:tcPr>
                    <a:solidFill>
                      <a:srgbClr val="E4EBEA"/>
                    </a:solidFill>
                  </a:tcPr>
                </a:tc>
                <a:tc>
                  <a:txBody>
                    <a:bodyPr/>
                    <a:lstStyle/>
                    <a:p>
                      <a:pPr algn="ctr">
                        <a:buNone/>
                      </a:pPr>
                      <a:r>
                        <a:rPr lang="zh-CN" altLang="en-US" sz="1800">
                          <a:sym typeface="+mn-ea"/>
                        </a:rPr>
                        <a:t>☆☆☆</a:t>
                      </a:r>
                      <a:endParaRPr lang="zh-CN" altLang="en-US"/>
                    </a:p>
                  </a:txBody>
                  <a:tcPr>
                    <a:solidFill>
                      <a:srgbClr val="E4EBEA"/>
                    </a:solidFill>
                  </a:tcPr>
                </a:tc>
              </a:tr>
              <a:tr h="640080">
                <a:tc>
                  <a:txBody>
                    <a:bodyPr/>
                    <a:lstStyle/>
                    <a:p>
                      <a:pPr algn="ctr">
                        <a:buNone/>
                      </a:pPr>
                      <a:r>
                        <a:rPr lang="zh-CN" altLang="en-US"/>
                        <a:t>职业规范</a:t>
                      </a:r>
                      <a:endParaRPr lang="zh-CN" altLang="en-US"/>
                    </a:p>
                  </a:txBody>
                  <a:tcPr>
                    <a:solidFill>
                      <a:srgbClr val="E4EBEA"/>
                    </a:solidFill>
                  </a:tcPr>
                </a:tc>
                <a:tc>
                  <a:txBody>
                    <a:bodyPr/>
                    <a:lstStyle/>
                    <a:p>
                      <a:pPr algn="l">
                        <a:buClrTx/>
                        <a:buSzTx/>
                        <a:buNone/>
                      </a:pPr>
                      <a:r>
                        <a:rPr lang="zh-CN" altLang="en-US" sz="1600"/>
                        <a:t>1. 项目管理、实施环境规范</a:t>
                      </a:r>
                      <a:endParaRPr lang="zh-CN" altLang="en-US" sz="1600"/>
                    </a:p>
                    <a:p>
                      <a:pPr algn="l">
                        <a:buClrTx/>
                        <a:buSzTx/>
                        <a:buNone/>
                      </a:pPr>
                      <a:r>
                        <a:rPr lang="zh-CN" altLang="en-US" sz="1600"/>
                        <a:t>2. 项目实施过程、相关文档的规范</a:t>
                      </a:r>
                      <a:endParaRPr lang="zh-CN" altLang="en-US" sz="1600"/>
                    </a:p>
                  </a:txBody>
                  <a:tcPr>
                    <a:solidFill>
                      <a:srgbClr val="E4EBEA"/>
                    </a:solidFill>
                  </a:tcPr>
                </a:tc>
                <a:tc>
                  <a:txBody>
                    <a:bodyPr/>
                    <a:lstStyle/>
                    <a:p>
                      <a:pPr algn="ctr">
                        <a:buNone/>
                      </a:pPr>
                      <a:r>
                        <a:rPr lang="zh-CN" altLang="en-US" sz="1800">
                          <a:sym typeface="+mn-ea"/>
                        </a:rPr>
                        <a:t>☆☆☆</a:t>
                      </a:r>
                      <a:endParaRPr lang="zh-CN" altLang="en-US"/>
                    </a:p>
                  </a:txBody>
                  <a:tcPr>
                    <a:solidFill>
                      <a:srgbClr val="E4EBEA"/>
                    </a:solidFill>
                  </a:tcPr>
                </a:tc>
              </a:tr>
              <a:tr h="640080">
                <a:tc>
                  <a:txBody>
                    <a:bodyPr/>
                    <a:lstStyle/>
                    <a:p>
                      <a:pPr algn="ctr">
                        <a:buNone/>
                      </a:pPr>
                      <a:r>
                        <a:rPr lang="zh-CN" altLang="en-US"/>
                        <a:t>建议</a:t>
                      </a:r>
                      <a:endParaRPr lang="zh-CN" altLang="en-US"/>
                    </a:p>
                  </a:txBody>
                  <a:tcPr>
                    <a:solidFill>
                      <a:srgbClr val="E4EBEA"/>
                    </a:solidFill>
                  </a:tcPr>
                </a:tc>
                <a:tc>
                  <a:txBody>
                    <a:bodyPr/>
                    <a:lstStyle/>
                    <a:p>
                      <a:pPr algn="l">
                        <a:buNone/>
                      </a:pPr>
                      <a:endParaRPr lang="zh-CN" altLang="en-US" sz="1600"/>
                    </a:p>
                  </a:txBody>
                  <a:tcPr>
                    <a:solidFill>
                      <a:srgbClr val="E4EBEA"/>
                    </a:solidFill>
                  </a:tcPr>
                </a:tc>
                <a:tc>
                  <a:txBody>
                    <a:bodyPr/>
                    <a:lstStyle/>
                    <a:p>
                      <a:pPr algn="ctr">
                        <a:buNone/>
                      </a:pPr>
                      <a:endParaRPr lang="zh-CN" altLang="en-US"/>
                    </a:p>
                  </a:txBody>
                  <a:tcPr>
                    <a:solidFill>
                      <a:srgbClr val="E4EBEA"/>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1200150" y="1845310"/>
            <a:ext cx="9928225" cy="3667760"/>
          </a:xfrm>
          <a:prstGeom prst="rect">
            <a:avLst/>
          </a:prstGeom>
          <a:solidFill>
            <a:srgbClr val="83A29D"/>
          </a:solidFill>
          <a:ln w="69850" cap="flat" cmpd="sng" algn="ctr">
            <a:solidFill>
              <a:srgbClr val="A2B9B5"/>
            </a:solidFill>
            <a:prstDash val="solid"/>
          </a:ln>
          <a:effectLst>
            <a:outerShdw blurRad="152400" dist="38100" dir="8100000" algn="tr" rotWithShape="0">
              <a:prstClr val="black">
                <a:alpha val="34000"/>
              </a:prst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cs typeface="+mn-cs"/>
            </a:endParaRPr>
          </a:p>
        </p:txBody>
      </p:sp>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项目总结</a:t>
              </a:r>
              <a:endParaRPr lang="zh-CN" altLang="en-US"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1917065" y="1917065"/>
            <a:ext cx="8266430" cy="3415030"/>
          </a:xfrm>
          <a:prstGeom prst="rect">
            <a:avLst/>
          </a:prstGeom>
          <a:noFill/>
        </p:spPr>
        <p:txBody>
          <a:bodyPr wrap="square" rtlCol="0" anchor="t">
            <a:spAutoFit/>
          </a:bodyPr>
          <a:p>
            <a:r>
              <a:rPr lang="en-US" altLang="zh-CN" sz="2400">
                <a:solidFill>
                  <a:schemeClr val="bg1"/>
                </a:solidFill>
              </a:rPr>
              <a:t>      </a:t>
            </a:r>
            <a:r>
              <a:rPr lang="zh-CN" altLang="en-US" sz="2400">
                <a:solidFill>
                  <a:schemeClr val="bg1"/>
                </a:solidFill>
              </a:rPr>
              <a:t>本项目来源于真实典型岗位工作，并将实施过程按照教学规律转化为项目学习内容，项目共分为设计系统、部署系统、项目交付3个任务，初步培养学生系统化、流程化、规范化的项目理念，并建立版权保护意识，养成数字化学习习惯。在设计系统任务中学习了根据客户需求进行软硬件选型、系统设计的方法；在部署系统任务中学会了安装操作系统、服务器运维面板、云存储系统以及系统调试方法；在项目交付任务中了解了项目验收、客户培训、问题收集与解决等相关内容，为以后的专业学习、实践打下良好的基础。</a:t>
            </a:r>
            <a:endParaRPr lang="zh-CN" altLang="en-US" sz="24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学习目标</a:t>
              </a:r>
              <a:endParaRPr lang="zh-CN" altLang="en-US"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2136486" y="1781810"/>
            <a:ext cx="8395195" cy="3839845"/>
            <a:chOff x="4030" y="2354"/>
            <a:chExt cx="12758" cy="6047"/>
          </a:xfrm>
        </p:grpSpPr>
        <p:grpSp>
          <p:nvGrpSpPr>
            <p:cNvPr id="2" name="组合 1"/>
            <p:cNvGrpSpPr/>
            <p:nvPr/>
          </p:nvGrpSpPr>
          <p:grpSpPr>
            <a:xfrm>
              <a:off x="4227" y="2354"/>
              <a:ext cx="11669" cy="6047"/>
              <a:chOff x="1787" y="2539"/>
              <a:chExt cx="9907" cy="6047"/>
            </a:xfrm>
          </p:grpSpPr>
          <p:cxnSp>
            <p:nvCxnSpPr>
              <p:cNvPr id="18" name="直接连接符 17"/>
              <p:cNvCxnSpPr/>
              <p:nvPr/>
            </p:nvCxnSpPr>
            <p:spPr>
              <a:xfrm>
                <a:off x="1787" y="2539"/>
                <a:ext cx="9907" cy="0"/>
              </a:xfrm>
              <a:prstGeom prst="line">
                <a:avLst/>
              </a:prstGeom>
              <a:ln w="12700">
                <a:solidFill>
                  <a:srgbClr val="5B7A79"/>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787" y="8586"/>
                <a:ext cx="9907" cy="0"/>
              </a:xfrm>
              <a:prstGeom prst="line">
                <a:avLst/>
              </a:prstGeom>
              <a:ln w="12700">
                <a:solidFill>
                  <a:srgbClr val="5B7A79"/>
                </a:solidFill>
              </a:ln>
            </p:spPr>
            <p:style>
              <a:lnRef idx="1">
                <a:schemeClr val="accent1"/>
              </a:lnRef>
              <a:fillRef idx="0">
                <a:schemeClr val="accent1"/>
              </a:fillRef>
              <a:effectRef idx="0">
                <a:schemeClr val="accent1"/>
              </a:effectRef>
              <a:fontRef idx="minor">
                <a:schemeClr val="tx1"/>
              </a:fontRef>
            </p:style>
          </p:cxnSp>
        </p:grpSp>
        <p:sp>
          <p:nvSpPr>
            <p:cNvPr id="9" name="文本框 7"/>
            <p:cNvSpPr txBox="1">
              <a:spLocks noChangeArrowheads="1"/>
            </p:cNvSpPr>
            <p:nvPr/>
          </p:nvSpPr>
          <p:spPr bwMode="auto">
            <a:xfrm>
              <a:off x="4044" y="3018"/>
              <a:ext cx="12744"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4350">
                <a:defRPr sz="1300">
                  <a:solidFill>
                    <a:schemeClr val="tx1"/>
                  </a:solidFill>
                  <a:latin typeface="Calibri" panose="020F0502020204030204" charset="0"/>
                  <a:ea typeface="宋体" panose="02010600030101010101" pitchFamily="2" charset="-122"/>
                </a:defRPr>
              </a:lvl1pPr>
              <a:lvl2pPr marL="742950" indent="-285750" defTabSz="514350">
                <a:defRPr sz="1300">
                  <a:solidFill>
                    <a:schemeClr val="tx1"/>
                  </a:solidFill>
                  <a:latin typeface="Calibri" panose="020F0502020204030204" charset="0"/>
                  <a:ea typeface="宋体" panose="02010600030101010101" pitchFamily="2" charset="-122"/>
                </a:defRPr>
              </a:lvl2pPr>
              <a:lvl3pPr marL="1143000" indent="-228600" defTabSz="514350">
                <a:defRPr sz="1300">
                  <a:solidFill>
                    <a:schemeClr val="tx1"/>
                  </a:solidFill>
                  <a:latin typeface="Calibri" panose="020F0502020204030204" charset="0"/>
                  <a:ea typeface="宋体" panose="02010600030101010101" pitchFamily="2" charset="-122"/>
                </a:defRPr>
              </a:lvl3pPr>
              <a:lvl4pPr marL="1600200" indent="-228600" defTabSz="514350">
                <a:defRPr sz="1300">
                  <a:solidFill>
                    <a:schemeClr val="tx1"/>
                  </a:solidFill>
                  <a:latin typeface="Calibri" panose="020F0502020204030204" charset="0"/>
                  <a:ea typeface="宋体" panose="02010600030101010101" pitchFamily="2" charset="-122"/>
                </a:defRPr>
              </a:lvl4pPr>
              <a:lvl5pPr marL="2057400" indent="-228600" defTabSz="514350">
                <a:defRPr sz="1300">
                  <a:solidFill>
                    <a:schemeClr val="tx1"/>
                  </a:solidFill>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l" hangingPunct="0">
                <a:buFontTx/>
                <a:buNone/>
              </a:pPr>
              <a:r>
                <a:rPr lang="zh-CN" altLang="en-US" sz="24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能根据需求完成硬件、软件选型，并进行应用功能设计。</a:t>
              </a:r>
              <a:endParaRPr lang="zh-CN" altLang="en-US" sz="24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4" name="文本框 7"/>
            <p:cNvSpPr txBox="1">
              <a:spLocks noChangeArrowheads="1"/>
            </p:cNvSpPr>
            <p:nvPr/>
          </p:nvSpPr>
          <p:spPr bwMode="auto">
            <a:xfrm>
              <a:off x="4030" y="4834"/>
              <a:ext cx="12354"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4350">
                <a:defRPr sz="1300">
                  <a:solidFill>
                    <a:schemeClr val="tx1"/>
                  </a:solidFill>
                  <a:latin typeface="Calibri" panose="020F0502020204030204" charset="0"/>
                  <a:ea typeface="宋体" panose="02010600030101010101" pitchFamily="2" charset="-122"/>
                </a:defRPr>
              </a:lvl1pPr>
              <a:lvl2pPr marL="742950" indent="-285750" defTabSz="514350">
                <a:defRPr sz="1300">
                  <a:solidFill>
                    <a:schemeClr val="tx1"/>
                  </a:solidFill>
                  <a:latin typeface="Calibri" panose="020F0502020204030204" charset="0"/>
                  <a:ea typeface="宋体" panose="02010600030101010101" pitchFamily="2" charset="-122"/>
                </a:defRPr>
              </a:lvl2pPr>
              <a:lvl3pPr marL="1143000" indent="-228600" defTabSz="514350">
                <a:defRPr sz="1300">
                  <a:solidFill>
                    <a:schemeClr val="tx1"/>
                  </a:solidFill>
                  <a:latin typeface="Calibri" panose="020F0502020204030204" charset="0"/>
                  <a:ea typeface="宋体" panose="02010600030101010101" pitchFamily="2" charset="-122"/>
                </a:defRPr>
              </a:lvl3pPr>
              <a:lvl4pPr marL="1600200" indent="-228600" defTabSz="514350">
                <a:defRPr sz="1300">
                  <a:solidFill>
                    <a:schemeClr val="tx1"/>
                  </a:solidFill>
                  <a:latin typeface="Calibri" panose="020F0502020204030204" charset="0"/>
                  <a:ea typeface="宋体" panose="02010600030101010101" pitchFamily="2" charset="-122"/>
                </a:defRPr>
              </a:lvl4pPr>
              <a:lvl5pPr marL="2057400" indent="-228600" defTabSz="514350">
                <a:defRPr sz="1300">
                  <a:solidFill>
                    <a:schemeClr val="tx1"/>
                  </a:solidFill>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l" hangingPunct="0">
                <a:buFontTx/>
                <a:buNone/>
              </a:pPr>
              <a:r>
                <a:rPr lang="zh-CN" altLang="en-US" sz="24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会安装操作系统，能部署云存储系统及服务器运维面板。</a:t>
              </a:r>
              <a:endParaRPr lang="zh-CN" altLang="en-US" sz="24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5" name="文本框 7"/>
            <p:cNvSpPr txBox="1">
              <a:spLocks noChangeArrowheads="1"/>
            </p:cNvSpPr>
            <p:nvPr/>
          </p:nvSpPr>
          <p:spPr bwMode="auto">
            <a:xfrm>
              <a:off x="4030" y="6649"/>
              <a:ext cx="11823"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4350">
                <a:defRPr sz="1300">
                  <a:solidFill>
                    <a:schemeClr val="tx1"/>
                  </a:solidFill>
                  <a:latin typeface="Calibri" panose="020F0502020204030204" charset="0"/>
                  <a:ea typeface="宋体" panose="02010600030101010101" pitchFamily="2" charset="-122"/>
                </a:defRPr>
              </a:lvl1pPr>
              <a:lvl2pPr marL="742950" indent="-285750" defTabSz="514350">
                <a:defRPr sz="1300">
                  <a:solidFill>
                    <a:schemeClr val="tx1"/>
                  </a:solidFill>
                  <a:latin typeface="Calibri" panose="020F0502020204030204" charset="0"/>
                  <a:ea typeface="宋体" panose="02010600030101010101" pitchFamily="2" charset="-122"/>
                </a:defRPr>
              </a:lvl2pPr>
              <a:lvl3pPr marL="1143000" indent="-228600" defTabSz="514350">
                <a:defRPr sz="1300">
                  <a:solidFill>
                    <a:schemeClr val="tx1"/>
                  </a:solidFill>
                  <a:latin typeface="Calibri" panose="020F0502020204030204" charset="0"/>
                  <a:ea typeface="宋体" panose="02010600030101010101" pitchFamily="2" charset="-122"/>
                </a:defRPr>
              </a:lvl3pPr>
              <a:lvl4pPr marL="1600200" indent="-228600" defTabSz="514350">
                <a:defRPr sz="1300">
                  <a:solidFill>
                    <a:schemeClr val="tx1"/>
                  </a:solidFill>
                  <a:latin typeface="Calibri" panose="020F0502020204030204" charset="0"/>
                  <a:ea typeface="宋体" panose="02010600030101010101" pitchFamily="2" charset="-122"/>
                </a:defRPr>
              </a:lvl4pPr>
              <a:lvl5pPr marL="2057400" indent="-228600" defTabSz="514350">
                <a:defRPr sz="1300">
                  <a:solidFill>
                    <a:schemeClr val="tx1"/>
                  </a:solidFill>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l" hangingPunct="0">
                <a:buClrTx/>
                <a:buSzTx/>
                <a:buFontTx/>
                <a:buNone/>
              </a:pPr>
              <a:r>
                <a:rPr lang="zh-CN" altLang="en-US" sz="24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了解项目交付的方法。</a:t>
              </a:r>
              <a:endParaRPr lang="zh-CN" altLang="en-US" sz="24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4"/>
          <p:cNvSpPr/>
          <p:nvPr/>
        </p:nvSpPr>
        <p:spPr>
          <a:xfrm>
            <a:off x="2856230" y="671830"/>
            <a:ext cx="6204585" cy="800735"/>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t>小型在线商城搭建 项目拓展</a:t>
            </a:r>
            <a:endParaRPr lang="en-US" altLang="zh-CN" sz="2000"/>
          </a:p>
        </p:txBody>
      </p:sp>
      <p:sp>
        <p:nvSpPr>
          <p:cNvPr id="2" name="文本框 1"/>
          <p:cNvSpPr txBox="1"/>
          <p:nvPr/>
        </p:nvSpPr>
        <p:spPr>
          <a:xfrm>
            <a:off x="1240790" y="473710"/>
            <a:ext cx="1097280" cy="368300"/>
          </a:xfrm>
          <a:prstGeom prst="rect">
            <a:avLst/>
          </a:prstGeom>
          <a:noFill/>
        </p:spPr>
        <p:txBody>
          <a:bodyPr wrap="none" rtlCol="0" anchor="t">
            <a:spAutoFit/>
          </a:bodyPr>
          <a:p>
            <a:pPr algn="ctr"/>
            <a:r>
              <a:rPr lang="en-US" altLang="zh-CN">
                <a:sym typeface="+mn-ea"/>
              </a:rPr>
              <a:t>项目拓展</a:t>
            </a:r>
            <a:endParaRPr lang="en-US" altLang="zh-CN">
              <a:sym typeface="+mn-ea"/>
            </a:endParaRPr>
          </a:p>
        </p:txBody>
      </p:sp>
      <p:sp>
        <p:nvSpPr>
          <p:cNvPr id="3" name="文本框 2"/>
          <p:cNvSpPr txBox="1"/>
          <p:nvPr/>
        </p:nvSpPr>
        <p:spPr>
          <a:xfrm>
            <a:off x="264160" y="2275840"/>
            <a:ext cx="11819255" cy="3353435"/>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spAutoFit/>
          </a:bodyPr>
          <a:p>
            <a:r>
              <a:rPr lang="zh-CN" altLang="en-US" sz="2400" b="1">
                <a:solidFill>
                  <a:srgbClr val="63807E"/>
                </a:solidFill>
                <a:latin typeface="微软雅黑" panose="020B0503020204020204" charset="-122"/>
                <a:ea typeface="微软雅黑" panose="020B0503020204020204" charset="-122"/>
                <a:cs typeface="微软雅黑" panose="020B0503020204020204" charset="-122"/>
                <a:sym typeface="+mn-ea"/>
              </a:rPr>
              <a:t>1. 项目背景</a:t>
            </a:r>
            <a:endParaRPr lang="zh-CN" altLang="en-US" sz="2400" b="1">
              <a:solidFill>
                <a:srgbClr val="63807E"/>
              </a:solidFill>
              <a:latin typeface="微软雅黑" panose="020B0503020204020204" charset="-122"/>
              <a:ea typeface="微软雅黑" panose="020B0503020204020204" charset="-122"/>
              <a:cs typeface="微软雅黑" panose="020B0503020204020204" charset="-122"/>
            </a:endParaRPr>
          </a:p>
          <a:p>
            <a:r>
              <a:rPr lang="zh-CN" altLang="en-US" sz="2000">
                <a:solidFill>
                  <a:schemeClr val="tx1"/>
                </a:solidFill>
                <a:effectLst>
                  <a:outerShdw blurRad="38100" dist="19050" dir="2700000" algn="tl" rotWithShape="0">
                    <a:schemeClr val="dk1">
                      <a:alpha val="40000"/>
                    </a:schemeClr>
                  </a:outerShdw>
                </a:effectLst>
              </a:rPr>
              <a:t>某中等职业学校要开设“个人网店”模块课程内容，急需搭建一个免费开源的在线</a:t>
            </a:r>
            <a:endParaRPr lang="zh-CN" altLang="en-US" sz="2000">
              <a:solidFill>
                <a:schemeClr val="tx1"/>
              </a:solidFill>
              <a:effectLst>
                <a:outerShdw blurRad="38100" dist="19050" dir="2700000" algn="tl" rotWithShape="0">
                  <a:schemeClr val="dk1">
                    <a:alpha val="40000"/>
                  </a:schemeClr>
                </a:outerShdw>
              </a:effectLst>
            </a:endParaRPr>
          </a:p>
          <a:p>
            <a:r>
              <a:rPr lang="zh-CN" altLang="en-US" sz="2000">
                <a:solidFill>
                  <a:schemeClr val="tx1"/>
                </a:solidFill>
                <a:effectLst>
                  <a:outerShdw blurRad="38100" dist="19050" dir="2700000" algn="tl" rotWithShape="0">
                    <a:schemeClr val="dk1">
                      <a:alpha val="40000"/>
                    </a:schemeClr>
                  </a:outerShdw>
                </a:effectLst>
              </a:rPr>
              <a:t>商城供学生实训使用。</a:t>
            </a:r>
            <a:endParaRPr lang="zh-CN" altLang="en-US" sz="2000">
              <a:solidFill>
                <a:schemeClr val="tx1"/>
              </a:solidFill>
              <a:effectLst>
                <a:outerShdw blurRad="38100" dist="19050" dir="2700000" algn="tl" rotWithShape="0">
                  <a:schemeClr val="dk1">
                    <a:alpha val="40000"/>
                  </a:schemeClr>
                </a:outerShdw>
              </a:effectLst>
            </a:endParaRPr>
          </a:p>
          <a:p>
            <a:r>
              <a:rPr lang="zh-CN" altLang="en-US" sz="2400" b="1">
                <a:solidFill>
                  <a:srgbClr val="63807E"/>
                </a:solidFill>
                <a:sym typeface="+mn-ea"/>
              </a:rPr>
              <a:t>2. 预期目标</a:t>
            </a:r>
            <a:endParaRPr lang="zh-CN" altLang="en-US" sz="2400" b="1">
              <a:solidFill>
                <a:srgbClr val="63807E"/>
              </a:solidFill>
            </a:endParaRPr>
          </a:p>
          <a:p>
            <a:r>
              <a:rPr lang="zh-CN" altLang="en-US" sz="2000">
                <a:solidFill>
                  <a:schemeClr val="tx1"/>
                </a:solidFill>
                <a:effectLst>
                  <a:outerShdw blurRad="38100" dist="19050" dir="2700000" algn="tl" rotWithShape="0">
                    <a:schemeClr val="dk1">
                      <a:alpha val="40000"/>
                    </a:schemeClr>
                  </a:outerShdw>
                </a:effectLst>
              </a:rPr>
              <a:t>1）实训计算机中安装一套在线商城系统。</a:t>
            </a:r>
            <a:endParaRPr lang="zh-CN" altLang="en-US" sz="2000">
              <a:solidFill>
                <a:schemeClr val="tx1"/>
              </a:solidFill>
              <a:effectLst>
                <a:outerShdw blurRad="38100" dist="19050" dir="2700000" algn="tl" rotWithShape="0">
                  <a:schemeClr val="dk1">
                    <a:alpha val="40000"/>
                  </a:schemeClr>
                </a:outerShdw>
              </a:effectLst>
            </a:endParaRPr>
          </a:p>
          <a:p>
            <a:r>
              <a:rPr lang="zh-CN" altLang="en-US" sz="2000">
                <a:solidFill>
                  <a:schemeClr val="tx1"/>
                </a:solidFill>
                <a:effectLst>
                  <a:outerShdw blurRad="38100" dist="19050" dir="2700000" algn="tl" rotWithShape="0">
                    <a:schemeClr val="dk1">
                      <a:alpha val="40000"/>
                    </a:schemeClr>
                  </a:outerShdw>
                </a:effectLst>
              </a:rPr>
              <a:t>2）搭建在线商城方式方便、简单，最好是无代码安装。</a:t>
            </a:r>
            <a:endParaRPr lang="zh-CN" altLang="en-US" sz="2000">
              <a:solidFill>
                <a:schemeClr val="tx1"/>
              </a:solidFill>
              <a:effectLst>
                <a:outerShdw blurRad="38100" dist="19050" dir="2700000" algn="tl" rotWithShape="0">
                  <a:schemeClr val="dk1">
                    <a:alpha val="40000"/>
                  </a:schemeClr>
                </a:outerShdw>
              </a:effectLst>
            </a:endParaRPr>
          </a:p>
          <a:p>
            <a:r>
              <a:rPr lang="zh-CN" altLang="en-US" sz="2400" b="1">
                <a:solidFill>
                  <a:srgbClr val="63807E"/>
                </a:solidFill>
                <a:sym typeface="+mn-ea"/>
              </a:rPr>
              <a:t>3. 项目资讯</a:t>
            </a:r>
            <a:endParaRPr lang="zh-CN" altLang="en-US" sz="2400" b="1">
              <a:solidFill>
                <a:srgbClr val="63807E"/>
              </a:solidFill>
            </a:endParaRPr>
          </a:p>
          <a:p>
            <a:r>
              <a:rPr lang="zh-CN" altLang="en-US" sz="2000">
                <a:solidFill>
                  <a:schemeClr val="tx1"/>
                </a:solidFill>
                <a:effectLst>
                  <a:outerShdw blurRad="38100" dist="19050" dir="2700000" algn="tl" rotWithShape="0">
                    <a:schemeClr val="dk1">
                      <a:alpha val="40000"/>
                    </a:schemeClr>
                  </a:outerShdw>
                </a:effectLst>
              </a:rPr>
              <a:t>（1）服务器运维面板主要功能有</a:t>
            </a:r>
            <a:r>
              <a:rPr lang="en-US" altLang="zh-CN" sz="2000">
                <a:solidFill>
                  <a:schemeClr val="tx1"/>
                </a:solidFill>
                <a:effectLst>
                  <a:outerShdw blurRad="38100" dist="19050" dir="2700000" algn="tl" rotWithShape="0">
                    <a:schemeClr val="dk1">
                      <a:alpha val="40000"/>
                    </a:schemeClr>
                  </a:outerShdw>
                </a:effectLst>
              </a:rPr>
              <a:t>_____________________________________________________________</a:t>
            </a:r>
            <a:endParaRPr lang="zh-CN" altLang="en-US" sz="2000">
              <a:solidFill>
                <a:schemeClr val="tx1"/>
              </a:solidFill>
              <a:effectLst>
                <a:outerShdw blurRad="38100" dist="19050" dir="2700000" algn="tl" rotWithShape="0">
                  <a:schemeClr val="dk1">
                    <a:alpha val="40000"/>
                  </a:schemeClr>
                </a:outerShdw>
              </a:effectLst>
            </a:endParaRPr>
          </a:p>
          <a:p>
            <a:r>
              <a:rPr lang="zh-CN" altLang="en-US" sz="2000">
                <a:solidFill>
                  <a:schemeClr val="tx1"/>
                </a:solidFill>
                <a:effectLst>
                  <a:outerShdw blurRad="38100" dist="19050" dir="2700000" algn="tl" rotWithShape="0">
                    <a:schemeClr val="dk1">
                      <a:alpha val="40000"/>
                    </a:schemeClr>
                  </a:outerShdw>
                </a:effectLst>
              </a:rPr>
              <a:t>（2）服务器运维面板安装及步骤是</a:t>
            </a:r>
            <a:r>
              <a:rPr lang="en-US" altLang="zh-CN" sz="2000">
                <a:solidFill>
                  <a:schemeClr val="tx1"/>
                </a:solidFill>
                <a:effectLst>
                  <a:outerShdw blurRad="38100" dist="19050" dir="2700000" algn="tl" rotWithShape="0">
                    <a:schemeClr val="dk1">
                      <a:alpha val="40000"/>
                    </a:schemeClr>
                  </a:outerShdw>
                </a:effectLst>
              </a:rPr>
              <a:t>___________________________________________________________</a:t>
            </a:r>
            <a:endParaRPr lang="zh-CN" altLang="en-US" sz="2000">
              <a:solidFill>
                <a:schemeClr val="tx1"/>
              </a:solidFill>
              <a:effectLst>
                <a:outerShdw blurRad="38100" dist="19050" dir="2700000" algn="tl" rotWithShape="0">
                  <a:schemeClr val="dk1">
                    <a:alpha val="40000"/>
                  </a:schemeClr>
                </a:outerShdw>
              </a:effectLst>
            </a:endParaRPr>
          </a:p>
          <a:p>
            <a:r>
              <a:rPr lang="zh-CN" altLang="en-US" sz="2000">
                <a:solidFill>
                  <a:schemeClr val="tx1"/>
                </a:solidFill>
                <a:effectLst>
                  <a:outerShdw blurRad="38100" dist="19050" dir="2700000" algn="tl" rotWithShape="0">
                    <a:schemeClr val="dk1">
                      <a:alpha val="40000"/>
                    </a:schemeClr>
                  </a:outerShdw>
                </a:effectLst>
              </a:rPr>
              <a:t>（3）在线商城和淘宝网的区别是</a:t>
            </a:r>
            <a:r>
              <a:rPr lang="en-US" altLang="zh-CN" sz="2000">
                <a:solidFill>
                  <a:schemeClr val="tx1"/>
                </a:solidFill>
                <a:effectLst>
                  <a:outerShdw blurRad="38100" dist="19050" dir="2700000" algn="tl" rotWithShape="0">
                    <a:schemeClr val="dk1">
                      <a:alpha val="40000"/>
                    </a:schemeClr>
                  </a:outerShdw>
                </a:effectLst>
              </a:rPr>
              <a:t>_____________________________________________________________</a:t>
            </a:r>
            <a:endParaRPr lang="en-US" altLang="zh-CN" sz="2000">
              <a:solidFill>
                <a:schemeClr val="tx1"/>
              </a:solidFill>
              <a:effectLst>
                <a:outerShdw blurRad="38100" dist="19050" dir="2700000" algn="tl" rotWithShape="0">
                  <a:schemeClr val="dk1">
                    <a:alpha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4"/>
          <p:cNvSpPr/>
          <p:nvPr/>
        </p:nvSpPr>
        <p:spPr>
          <a:xfrm>
            <a:off x="2856230" y="671830"/>
            <a:ext cx="6204585" cy="800735"/>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t>小型在线商城搭建 项目拓展</a:t>
            </a:r>
            <a:endParaRPr lang="en-US" altLang="zh-CN" sz="2000"/>
          </a:p>
        </p:txBody>
      </p:sp>
      <p:sp>
        <p:nvSpPr>
          <p:cNvPr id="2" name="文本框 1"/>
          <p:cNvSpPr txBox="1"/>
          <p:nvPr/>
        </p:nvSpPr>
        <p:spPr>
          <a:xfrm>
            <a:off x="1240790" y="473710"/>
            <a:ext cx="1097280" cy="368300"/>
          </a:xfrm>
          <a:prstGeom prst="rect">
            <a:avLst/>
          </a:prstGeom>
          <a:noFill/>
        </p:spPr>
        <p:txBody>
          <a:bodyPr wrap="none" rtlCol="0" anchor="t">
            <a:spAutoFit/>
          </a:bodyPr>
          <a:p>
            <a:pPr algn="ctr"/>
            <a:r>
              <a:rPr lang="en-US" altLang="zh-CN">
                <a:sym typeface="+mn-ea"/>
              </a:rPr>
              <a:t>项目拓展</a:t>
            </a:r>
            <a:endParaRPr lang="en-US" altLang="zh-CN">
              <a:sym typeface="+mn-ea"/>
            </a:endParaRPr>
          </a:p>
        </p:txBody>
      </p:sp>
      <p:sp>
        <p:nvSpPr>
          <p:cNvPr id="3" name="文本框 2"/>
          <p:cNvSpPr txBox="1"/>
          <p:nvPr/>
        </p:nvSpPr>
        <p:spPr>
          <a:xfrm>
            <a:off x="264160" y="1988820"/>
            <a:ext cx="11819255" cy="768350"/>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spAutoFit/>
          </a:bodyPr>
          <a:p>
            <a:r>
              <a:rPr lang="zh-CN" altLang="en-US" sz="2400" b="1">
                <a:solidFill>
                  <a:srgbClr val="63807E"/>
                </a:solidFill>
                <a:sym typeface="+mn-ea"/>
              </a:rPr>
              <a:t>4. 项目计划</a:t>
            </a:r>
            <a:endParaRPr lang="zh-CN" altLang="en-US" sz="2400" b="1">
              <a:solidFill>
                <a:srgbClr val="63807E"/>
              </a:solidFill>
            </a:endParaRPr>
          </a:p>
          <a:p>
            <a:r>
              <a:rPr lang="en-US" altLang="zh-CN" sz="2000">
                <a:solidFill>
                  <a:schemeClr val="tx1"/>
                </a:solidFill>
                <a:effectLst>
                  <a:outerShdw blurRad="38100" dist="19050" dir="2700000" algn="tl" rotWithShape="0">
                    <a:schemeClr val="dk1">
                      <a:alpha val="40000"/>
                    </a:schemeClr>
                  </a:outerShdw>
                </a:effectLst>
              </a:rPr>
              <a:t>      </a:t>
            </a:r>
            <a:r>
              <a:rPr lang="zh-CN" altLang="en-US" sz="2000">
                <a:solidFill>
                  <a:schemeClr val="tx1"/>
                </a:solidFill>
                <a:effectLst>
                  <a:outerShdw blurRad="38100" dist="19050" dir="2700000" algn="tl" rotWithShape="0">
                    <a:schemeClr val="dk1">
                      <a:alpha val="40000"/>
                    </a:schemeClr>
                  </a:outerShdw>
                </a:effectLst>
              </a:rPr>
              <a:t>绘制项目计划思维导图。</a:t>
            </a:r>
            <a:endParaRPr lang="zh-CN" altLang="en-US" sz="2000">
              <a:solidFill>
                <a:schemeClr val="tx1"/>
              </a:solidFill>
              <a:effectLst>
                <a:outerShdw blurRad="38100" dist="19050" dir="2700000" algn="tl" rotWithShape="0">
                  <a:schemeClr val="dk1">
                    <a:alpha val="40000"/>
                  </a:schemeClr>
                </a:outerShdw>
              </a:effectLst>
            </a:endParaRPr>
          </a:p>
        </p:txBody>
      </p:sp>
      <p:sp>
        <p:nvSpPr>
          <p:cNvPr id="4" name="矩形 3"/>
          <p:cNvSpPr/>
          <p:nvPr/>
        </p:nvSpPr>
        <p:spPr>
          <a:xfrm>
            <a:off x="551815" y="2925445"/>
            <a:ext cx="11088370" cy="3311525"/>
          </a:xfrm>
          <a:prstGeom prst="rect">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4"/>
          <p:cNvSpPr/>
          <p:nvPr/>
        </p:nvSpPr>
        <p:spPr>
          <a:xfrm>
            <a:off x="3000375" y="473710"/>
            <a:ext cx="7724775" cy="1451610"/>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t>任务 1：设计小型商城系统环境</a:t>
            </a:r>
            <a:endParaRPr lang="en-US" altLang="zh-CN" sz="2000"/>
          </a:p>
          <a:p>
            <a:pPr algn="ctr"/>
            <a:r>
              <a:rPr lang="en-US" altLang="zh-CN" sz="2000"/>
              <a:t>（1）服务器面板调研</a:t>
            </a:r>
            <a:endParaRPr lang="en-US" altLang="zh-CN" sz="2000"/>
          </a:p>
          <a:p>
            <a:pPr algn="ctr"/>
            <a:r>
              <a:rPr lang="en-US" altLang="zh-CN" sz="2000"/>
              <a:t>调研服务器运维面板及支持的操作系统，填写下表。</a:t>
            </a:r>
            <a:endParaRPr lang="en-US" altLang="zh-CN" sz="2000"/>
          </a:p>
        </p:txBody>
      </p:sp>
      <p:sp>
        <p:nvSpPr>
          <p:cNvPr id="2" name="文本框 1"/>
          <p:cNvSpPr txBox="1"/>
          <p:nvPr/>
        </p:nvSpPr>
        <p:spPr>
          <a:xfrm>
            <a:off x="1128395" y="503555"/>
            <a:ext cx="1706880" cy="460375"/>
          </a:xfrm>
          <a:prstGeom prst="rect">
            <a:avLst/>
          </a:prstGeom>
          <a:noFill/>
        </p:spPr>
        <p:txBody>
          <a:bodyPr wrap="none" rtlCol="0" anchor="t">
            <a:spAutoFit/>
          </a:bodyPr>
          <a:p>
            <a:pPr algn="ctr"/>
            <a:r>
              <a:rPr lang="zh-CN" altLang="en-US" sz="2400" b="1">
                <a:solidFill>
                  <a:srgbClr val="63807E"/>
                </a:solidFill>
                <a:sym typeface="+mn-ea"/>
              </a:rPr>
              <a:t>5. 项目实施</a:t>
            </a:r>
            <a:endParaRPr lang="zh-CN" altLang="en-US" sz="2400" b="1">
              <a:solidFill>
                <a:srgbClr val="63807E"/>
              </a:solidFill>
              <a:sym typeface="+mn-ea"/>
            </a:endParaRPr>
          </a:p>
        </p:txBody>
      </p:sp>
      <p:sp>
        <p:nvSpPr>
          <p:cNvPr id="3" name="文本框 2"/>
          <p:cNvSpPr txBox="1"/>
          <p:nvPr/>
        </p:nvSpPr>
        <p:spPr>
          <a:xfrm>
            <a:off x="1776095" y="4076700"/>
            <a:ext cx="9107170" cy="706755"/>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spAutoFit/>
          </a:bodyPr>
          <a:p>
            <a:r>
              <a:rPr lang="en-US" altLang="zh-CN" sz="2000">
                <a:solidFill>
                  <a:schemeClr val="tx1"/>
                </a:solidFill>
                <a:effectLst>
                  <a:outerShdw blurRad="38100" dist="19050" dir="2700000" algn="tl" rotWithShape="0">
                    <a:schemeClr val="dk1">
                      <a:alpha val="40000"/>
                    </a:schemeClr>
                  </a:outerShdw>
                </a:effectLst>
              </a:rPr>
              <a:t>（2）在线商城调研</a:t>
            </a:r>
            <a:endParaRPr lang="en-US" altLang="zh-CN" sz="2000">
              <a:solidFill>
                <a:schemeClr val="tx1"/>
              </a:solidFill>
              <a:effectLst>
                <a:outerShdw blurRad="38100" dist="19050" dir="2700000" algn="tl" rotWithShape="0">
                  <a:schemeClr val="dk1">
                    <a:alpha val="40000"/>
                  </a:schemeClr>
                </a:outerShdw>
              </a:effectLst>
            </a:endParaRPr>
          </a:p>
          <a:p>
            <a:r>
              <a:rPr lang="en-US" altLang="zh-CN" sz="2000">
                <a:solidFill>
                  <a:schemeClr val="tx1"/>
                </a:solidFill>
                <a:effectLst>
                  <a:outerShdw blurRad="38100" dist="19050" dir="2700000" algn="tl" rotWithShape="0">
                    <a:schemeClr val="dk1">
                      <a:alpha val="40000"/>
                    </a:schemeClr>
                  </a:outerShdw>
                </a:effectLst>
              </a:rPr>
              <a:t>调研宝塔服务面板中“软件商店”支持的商城系统及其主要功能，填写下表。</a:t>
            </a:r>
            <a:endParaRPr lang="en-US" altLang="zh-CN" sz="2000">
              <a:solidFill>
                <a:schemeClr val="tx1"/>
              </a:solidFill>
              <a:effectLst>
                <a:outerShdw blurRad="38100" dist="19050" dir="2700000" algn="tl" rotWithShape="0">
                  <a:schemeClr val="dk1">
                    <a:alpha val="40000"/>
                  </a:schemeClr>
                </a:outerShdw>
              </a:effectLst>
            </a:endParaRPr>
          </a:p>
        </p:txBody>
      </p:sp>
      <p:pic>
        <p:nvPicPr>
          <p:cNvPr id="4" name="图片 3"/>
          <p:cNvPicPr>
            <a:picLocks noChangeAspect="1"/>
          </p:cNvPicPr>
          <p:nvPr/>
        </p:nvPicPr>
        <p:blipFill>
          <a:blip r:embed="rId1"/>
          <a:stretch>
            <a:fillRect/>
          </a:stretch>
        </p:blipFill>
        <p:spPr>
          <a:xfrm>
            <a:off x="2494280" y="2060575"/>
            <a:ext cx="8488680" cy="1960880"/>
          </a:xfrm>
          <a:prstGeom prst="rect">
            <a:avLst/>
          </a:prstGeom>
        </p:spPr>
      </p:pic>
      <p:pic>
        <p:nvPicPr>
          <p:cNvPr id="7" name="图片 6"/>
          <p:cNvPicPr>
            <a:picLocks noChangeAspect="1"/>
          </p:cNvPicPr>
          <p:nvPr/>
        </p:nvPicPr>
        <p:blipFill>
          <a:blip r:embed="rId2"/>
          <a:stretch>
            <a:fillRect/>
          </a:stretch>
        </p:blipFill>
        <p:spPr>
          <a:xfrm>
            <a:off x="2522220" y="4838700"/>
            <a:ext cx="8409305" cy="18815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ym typeface="+mn-ea"/>
                </a:rPr>
                <a:t>（3）系统设计</a:t>
              </a: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895350" y="909320"/>
            <a:ext cx="10542905" cy="3969385"/>
          </a:xfrm>
          <a:prstGeom prst="rect">
            <a:avLst/>
          </a:prstGeom>
          <a:noFill/>
        </p:spPr>
        <p:txBody>
          <a:bodyPr wrap="square" rtlCol="0" anchor="t">
            <a:spAutoFit/>
          </a:bodyPr>
          <a:p>
            <a:r>
              <a:rPr lang="zh-CN" altLang="en-US"/>
              <a:t>综合以上调研搭建系统设计为：Windows 2010+ 宝塔服务器面板 +ecshop。</a:t>
            </a:r>
            <a:endParaRPr lang="zh-CN" altLang="en-US"/>
          </a:p>
          <a:p>
            <a:r>
              <a:rPr lang="zh-CN" altLang="en-US"/>
              <a:t>任务 2：部署小型商城系统</a:t>
            </a:r>
            <a:endParaRPr lang="zh-CN" altLang="en-US"/>
          </a:p>
          <a:p>
            <a:r>
              <a:rPr lang="zh-CN" altLang="en-US"/>
              <a:t>小提示：如果实训条件有限，部分操作可在虚拟机中进行。</a:t>
            </a:r>
            <a:endParaRPr lang="zh-CN" altLang="en-US"/>
          </a:p>
          <a:p>
            <a:r>
              <a:rPr lang="zh-CN" altLang="en-US"/>
              <a:t>（1）部署服务器面板</a:t>
            </a:r>
            <a:endParaRPr lang="zh-CN" altLang="en-US"/>
          </a:p>
          <a:p>
            <a:r>
              <a:rPr lang="zh-CN" altLang="en-US"/>
              <a:t>1）下载安装宝塔服务器面板。做好过程记录，并将登录地址、账号、密码及完成情</a:t>
            </a:r>
            <a:endParaRPr lang="zh-CN" altLang="en-US"/>
          </a:p>
          <a:p>
            <a:r>
              <a:rPr lang="zh-CN" altLang="en-US"/>
              <a:t>况截图。</a:t>
            </a:r>
            <a:endParaRPr lang="zh-CN" altLang="en-US"/>
          </a:p>
          <a:p>
            <a:r>
              <a:rPr lang="zh-CN" altLang="en-US"/>
              <a:t>2）安装支持套件。安装推荐的套件，做好过程记录，并将完成情况截图。</a:t>
            </a:r>
            <a:endParaRPr lang="zh-CN" altLang="en-US"/>
          </a:p>
          <a:p>
            <a:r>
              <a:rPr lang="zh-CN" altLang="en-US"/>
              <a:t>（2）部署在线商城</a:t>
            </a:r>
            <a:endParaRPr lang="zh-CN" altLang="en-US"/>
          </a:p>
          <a:p>
            <a:r>
              <a:rPr lang="zh-CN" altLang="en-US"/>
              <a:t>1）一键安装在线商城。在宝塔服务器面板中依次单击“软件商城”→“商城”选项，</a:t>
            </a:r>
            <a:endParaRPr lang="zh-CN" altLang="en-US"/>
          </a:p>
          <a:p>
            <a:r>
              <a:rPr lang="zh-CN" altLang="en-US"/>
              <a:t>找到 ecshop 进行一键安装，在安装完成后记录登录地址、数据库账号资料，将步骤截图。</a:t>
            </a:r>
            <a:endParaRPr lang="zh-CN" altLang="en-US"/>
          </a:p>
          <a:p>
            <a:r>
              <a:rPr lang="zh-CN" altLang="en-US"/>
              <a:t>小提示：一键安装时，会要求输入域名，如图没有域名可以输入“127.0.0.1”。</a:t>
            </a:r>
            <a:endParaRPr lang="zh-CN" altLang="en-US"/>
          </a:p>
          <a:p>
            <a:r>
              <a:rPr lang="zh-CN" altLang="en-US"/>
              <a:t>2）配置在线商城。使用一键安装时配置的登录地址登录商城，按照提示完成系统安</a:t>
            </a:r>
            <a:endParaRPr lang="zh-CN" altLang="en-US"/>
          </a:p>
          <a:p>
            <a:r>
              <a:rPr lang="zh-CN" altLang="en-US"/>
              <a:t>装。然后在注册官网账号后登录商城系统，将步骤截图。</a:t>
            </a:r>
            <a:endParaRPr lang="zh-CN" altLang="en-US"/>
          </a:p>
          <a:p>
            <a:r>
              <a:rPr lang="zh-CN" altLang="en-US"/>
              <a:t>小提示：安装时保证网络畅通。</a:t>
            </a:r>
            <a:endParaRPr lang="zh-CN" altLang="en-US"/>
          </a:p>
        </p:txBody>
      </p:sp>
      <p:sp>
        <p:nvSpPr>
          <p:cNvPr id="3" name="文本框 2"/>
          <p:cNvSpPr txBox="1"/>
          <p:nvPr/>
        </p:nvSpPr>
        <p:spPr>
          <a:xfrm>
            <a:off x="993140" y="4910455"/>
            <a:ext cx="9688830" cy="1476375"/>
          </a:xfrm>
          <a:prstGeom prst="rect">
            <a:avLst/>
          </a:prstGeom>
          <a:noFill/>
        </p:spPr>
        <p:txBody>
          <a:bodyPr wrap="square" rtlCol="0" anchor="t">
            <a:spAutoFit/>
          </a:bodyPr>
          <a:p>
            <a:r>
              <a:rPr lang="zh-CN" altLang="en-US"/>
              <a:t>任务 3：交付小型商城系统</a:t>
            </a:r>
            <a:endParaRPr lang="zh-CN" altLang="en-US"/>
          </a:p>
          <a:p>
            <a:r>
              <a:rPr lang="zh-CN" altLang="en-US"/>
              <a:t>（1）测试功能</a:t>
            </a:r>
            <a:endParaRPr lang="zh-CN" altLang="en-US"/>
          </a:p>
          <a:p>
            <a:r>
              <a:rPr lang="zh-CN" altLang="en-US"/>
              <a:t>参考安装好的 ecshop 在线商城的帮助说明，测试网店功能。</a:t>
            </a:r>
            <a:endParaRPr lang="zh-CN" altLang="en-US"/>
          </a:p>
          <a:p>
            <a:r>
              <a:rPr lang="zh-CN" altLang="en-US"/>
              <a:t>（2）制作用户使用说明书</a:t>
            </a:r>
            <a:endParaRPr lang="zh-CN" altLang="en-US"/>
          </a:p>
          <a:p>
            <a:r>
              <a:rPr lang="zh-CN" altLang="en-US"/>
              <a:t>参考帮助说明，制作用户使用说明书，并交给同学进行测试。</a:t>
            </a:r>
            <a:endParaRPr lang="zh-CN" alt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23495" y="-27305"/>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ym typeface="+mn-ea"/>
                </a:rPr>
                <a:t>6. 项目总结（10 分）</a:t>
              </a: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1918335" y="1269365"/>
            <a:ext cx="10033000" cy="645160"/>
          </a:xfrm>
          <a:prstGeom prst="rect">
            <a:avLst/>
          </a:prstGeom>
          <a:noFill/>
        </p:spPr>
        <p:txBody>
          <a:bodyPr wrap="square" rtlCol="0" anchor="t">
            <a:spAutoFit/>
          </a:bodyPr>
          <a:p>
            <a:r>
              <a:rPr lang="zh-CN" altLang="en-US"/>
              <a:t>（1）过程记录</a:t>
            </a:r>
            <a:endParaRPr lang="zh-CN" altLang="en-US"/>
          </a:p>
          <a:p>
            <a:r>
              <a:rPr lang="zh-CN" altLang="en-US"/>
              <a:t>记录项目实施过程中的各种情况，为工作总结提供依据，如表格不够，可自行加页。</a:t>
            </a:r>
            <a:endParaRPr lang="zh-CN" altLang="en-US"/>
          </a:p>
        </p:txBody>
      </p:sp>
      <p:pic>
        <p:nvPicPr>
          <p:cNvPr id="5" name="图片 4"/>
          <p:cNvPicPr>
            <a:picLocks noChangeAspect="1"/>
          </p:cNvPicPr>
          <p:nvPr/>
        </p:nvPicPr>
        <p:blipFill>
          <a:blip r:embed="rId1"/>
          <a:stretch>
            <a:fillRect/>
          </a:stretch>
        </p:blipFill>
        <p:spPr>
          <a:xfrm>
            <a:off x="1918970" y="2006600"/>
            <a:ext cx="8291195" cy="1980565"/>
          </a:xfrm>
          <a:prstGeom prst="rect">
            <a:avLst/>
          </a:prstGeom>
        </p:spPr>
      </p:pic>
      <p:sp>
        <p:nvSpPr>
          <p:cNvPr id="6" name="文本框 5"/>
          <p:cNvSpPr txBox="1"/>
          <p:nvPr/>
        </p:nvSpPr>
        <p:spPr>
          <a:xfrm>
            <a:off x="1990725" y="3987165"/>
            <a:ext cx="6445885" cy="645160"/>
          </a:xfrm>
          <a:prstGeom prst="rect">
            <a:avLst/>
          </a:prstGeom>
          <a:noFill/>
        </p:spPr>
        <p:txBody>
          <a:bodyPr wrap="square" rtlCol="0" anchor="t">
            <a:spAutoFit/>
          </a:bodyPr>
          <a:p>
            <a:r>
              <a:rPr lang="zh-CN" altLang="en-US"/>
              <a:t>（2）工作总结</a:t>
            </a:r>
            <a:endParaRPr lang="zh-CN" altLang="en-US"/>
          </a:p>
          <a:p>
            <a:r>
              <a:rPr lang="zh-CN" altLang="en-US"/>
              <a:t>从整体工作情况、工作内容、反思与改进等几个方面进行总结。</a:t>
            </a:r>
            <a:endParaRPr lang="zh-CN" altLang="en-US"/>
          </a:p>
        </p:txBody>
      </p:sp>
      <p:sp>
        <p:nvSpPr>
          <p:cNvPr id="7" name="矩形 6"/>
          <p:cNvSpPr/>
          <p:nvPr/>
        </p:nvSpPr>
        <p:spPr>
          <a:xfrm>
            <a:off x="2062480" y="4723765"/>
            <a:ext cx="8064500" cy="1584325"/>
          </a:xfrm>
          <a:prstGeom prst="rect">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3" name="文本框 2"/>
          <p:cNvSpPr txBox="1"/>
          <p:nvPr/>
        </p:nvSpPr>
        <p:spPr>
          <a:xfrm>
            <a:off x="1082040" y="908685"/>
            <a:ext cx="1706880" cy="460375"/>
          </a:xfrm>
          <a:prstGeom prst="rect">
            <a:avLst/>
          </a:prstGeom>
          <a:noFill/>
        </p:spPr>
        <p:txBody>
          <a:bodyPr wrap="none" rtlCol="0" anchor="t">
            <a:spAutoFit/>
          </a:bodyPr>
          <a:p>
            <a:r>
              <a:rPr lang="zh-CN" altLang="en-US" sz="2400" b="1">
                <a:solidFill>
                  <a:srgbClr val="63807E"/>
                </a:solidFill>
                <a:sym typeface="+mn-ea"/>
              </a:rPr>
              <a:t>6. 项目总结</a:t>
            </a:r>
            <a:endParaRPr lang="zh-CN" altLang="en-US" sz="2400" b="1">
              <a:solidFill>
                <a:srgbClr val="63807E"/>
              </a:solidFill>
              <a:sym typeface="+mn-e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762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ym typeface="+mn-ea"/>
                </a:rPr>
                <a:t>7. 项目评价</a:t>
              </a:r>
              <a:endParaRPr lang="zh-CN" altLang="en-US">
                <a:sym typeface="+mn-ea"/>
              </a:endParaRPr>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 1"/>
          <p:cNvPicPr>
            <a:picLocks noChangeAspect="1"/>
          </p:cNvPicPr>
          <p:nvPr/>
        </p:nvPicPr>
        <p:blipFill>
          <a:blip r:embed="rId1"/>
          <a:stretch>
            <a:fillRect/>
          </a:stretch>
        </p:blipFill>
        <p:spPr>
          <a:xfrm>
            <a:off x="1488440" y="878205"/>
            <a:ext cx="10110470" cy="5663565"/>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400" y="4173220"/>
            <a:ext cx="12217400" cy="2698750"/>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222750" y="1701165"/>
            <a:ext cx="4678680" cy="1861185"/>
          </a:xfrm>
          <a:prstGeom prst="rect">
            <a:avLst/>
          </a:prstGeom>
          <a:noFill/>
        </p:spPr>
        <p:txBody>
          <a:bodyPr wrap="none" rtlCol="0">
            <a:spAutoFit/>
          </a:bodyPr>
          <a:lstStyle/>
          <a:p>
            <a:pPr algn="l"/>
            <a:r>
              <a:rPr lang="zh-CN" altLang="en-US" sz="11500" b="1" spc="300" dirty="0">
                <a:solidFill>
                  <a:srgbClr val="5B7A79"/>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谢谢！</a:t>
            </a:r>
            <a:endParaRPr lang="zh-CN" altLang="en-US" sz="11500" b="1" spc="300" dirty="0">
              <a:solidFill>
                <a:srgbClr val="5B7A79"/>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Arial" panose="020B0604020202020204" pitchFamily="34" charset="0"/>
              <a:sym typeface="+mn-ea"/>
            </a:endParaRPr>
          </a:p>
        </p:txBody>
      </p:sp>
      <p:sp>
        <p:nvSpPr>
          <p:cNvPr id="16" name="矩形 15"/>
          <p:cNvSpPr/>
          <p:nvPr/>
        </p:nvSpPr>
        <p:spPr>
          <a:xfrm>
            <a:off x="-21590" y="3932555"/>
            <a:ext cx="12223115" cy="180000"/>
          </a:xfrm>
          <a:prstGeom prst="rect">
            <a:avLst/>
          </a:prstGeom>
          <a:solidFill>
            <a:srgbClr val="83A29D"/>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理工社logo矢量图-横排黑色"/>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335915" y="189230"/>
            <a:ext cx="2760345" cy="440055"/>
          </a:xfrm>
          <a:prstGeom prst="rect">
            <a:avLst/>
          </a:prstGeom>
        </p:spPr>
      </p:pic>
      <p:sp>
        <p:nvSpPr>
          <p:cNvPr id="2" name="文本框 1"/>
          <p:cNvSpPr txBox="1"/>
          <p:nvPr/>
        </p:nvSpPr>
        <p:spPr>
          <a:xfrm>
            <a:off x="5705475" y="3244850"/>
            <a:ext cx="781050" cy="368300"/>
          </a:xfrm>
          <a:prstGeom prst="rect">
            <a:avLst/>
          </a:prstGeom>
          <a:noFill/>
        </p:spPr>
        <p:txBody>
          <a:bodyPr wrap="none" rtlCol="0" anchor="t">
            <a:spAutoFit/>
          </a:bodyPr>
          <a:p>
            <a:pPr algn="dist"/>
            <a:r>
              <a:rPr lang="zh-CN" altLang="en-US" b="1">
                <a:solidFill>
                  <a:schemeClr val="bg1"/>
                </a:solidFill>
                <a:latin typeface="微软雅黑" panose="020B0503020204020204" charset="-122"/>
                <a:ea typeface="微软雅黑" panose="020B0503020204020204" charset="-122"/>
                <a:cs typeface="微软雅黑" panose="020B0503020204020204" charset="-122"/>
                <a:sym typeface="+mn-ea"/>
              </a:rPr>
              <a:t>任务1</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64200" y="2205355"/>
            <a:ext cx="4286885" cy="706755"/>
          </a:xfrm>
          <a:prstGeom prst="rect">
            <a:avLst/>
          </a:prstGeom>
          <a:noFill/>
        </p:spPr>
        <p:txBody>
          <a:bodyPr wrap="square" rtlCol="0">
            <a:spAutoFit/>
          </a:bodyPr>
          <a:lstStyle/>
          <a:p>
            <a:pPr algn="dist"/>
            <a:r>
              <a:rPr lang="zh-CN" altLang="en-US" sz="4000" b="1">
                <a:solidFill>
                  <a:srgbClr val="F65738"/>
                </a:solidFill>
                <a:latin typeface="微软雅黑" panose="020B0503020204020204" charset="-122"/>
                <a:ea typeface="微软雅黑" panose="020B0503020204020204" charset="-122"/>
                <a:cs typeface="微软雅黑" panose="020B0503020204020204" charset="-122"/>
              </a:rPr>
              <a:t>设计系统</a:t>
            </a:r>
            <a:endParaRPr lang="zh-CN" altLang="en-US" sz="4000" b="1">
              <a:solidFill>
                <a:srgbClr val="F65738"/>
              </a:solidFill>
              <a:latin typeface="微软雅黑" panose="020B0503020204020204" charset="-122"/>
              <a:ea typeface="微软雅黑" panose="020B0503020204020204" charset="-122"/>
              <a:cs typeface="微软雅黑" panose="020B0503020204020204" charset="-122"/>
            </a:endParaRPr>
          </a:p>
        </p:txBody>
      </p:sp>
      <p:grpSp>
        <p:nvGrpSpPr>
          <p:cNvPr id="16" name="组合 15"/>
          <p:cNvGrpSpPr/>
          <p:nvPr/>
        </p:nvGrpSpPr>
        <p:grpSpPr>
          <a:xfrm>
            <a:off x="6167755" y="3213100"/>
            <a:ext cx="4665980" cy="2676525"/>
            <a:chOff x="9713" y="5060"/>
            <a:chExt cx="7348" cy="4215"/>
          </a:xfrm>
        </p:grpSpPr>
        <p:sp>
          <p:nvSpPr>
            <p:cNvPr id="27" name="文本框 26"/>
            <p:cNvSpPr txBox="1"/>
            <p:nvPr/>
          </p:nvSpPr>
          <p:spPr>
            <a:xfrm>
              <a:off x="10054" y="5060"/>
              <a:ext cx="7007" cy="4215"/>
            </a:xfrm>
            <a:prstGeom prst="rect">
              <a:avLst/>
            </a:prstGeom>
            <a:noFill/>
          </p:spPr>
          <p:txBody>
            <a:bodyPr wrap="square" rtlCol="0">
              <a:spAutoFit/>
            </a:bodyPr>
            <a:lstStyle/>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endParaRPr>
            </a:p>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sym typeface="+mn-ea"/>
                </a:rPr>
                <a:t>任务分析</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sym typeface="+mn-ea"/>
              </a:endParaRPr>
            </a:p>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sym typeface="+mn-ea"/>
                </a:rPr>
                <a:t>任务准备</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sym typeface="+mn-ea"/>
              </a:endParaRPr>
            </a:p>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rPr>
                <a:t>任务延伸</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endParaRP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9713" y="8575"/>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6955"/>
          </a:xfrm>
          <a:prstGeom prst="rect">
            <a:avLst/>
          </a:prstGeom>
          <a:noFill/>
        </p:spPr>
        <p:txBody>
          <a:bodyPr wrap="square" rtlCol="0" anchor="t">
            <a:spAutoFit/>
          </a:bodyPr>
          <a:lstStyle/>
          <a:p>
            <a:pPr algn="dist"/>
            <a:r>
              <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rPr>
              <a:t>任务1</a:t>
            </a:r>
            <a:endPar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endParaRP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984250" y="2277110"/>
            <a:ext cx="9869805" cy="304101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984250" y="2709545"/>
            <a:ext cx="9821545" cy="1753235"/>
          </a:xfrm>
          <a:prstGeom prst="rect">
            <a:avLst/>
          </a:prstGeom>
          <a:noFill/>
        </p:spPr>
        <p:txBody>
          <a:bodyPr wrap="square" rtlCol="0" anchor="t">
            <a:spAutoFit/>
          </a:bodyPr>
          <a:lstStyle/>
          <a:p>
            <a:pPr indent="914400" fontAlgn="auto">
              <a:lnSpc>
                <a:spcPct val="100000"/>
              </a:lnSpc>
              <a:extLst>
                <a:ext uri="{35155182-B16C-46BC-9424-99874614C6A1}">
                  <wpsdc:indentchars xmlns:wpsdc="http://www.wps.cn/officeDocument/2017/drawingmlCustomData" val="200" checksum="797548545"/>
                </a:ext>
              </a:extLst>
            </a:pPr>
            <a:r>
              <a:rPr lang="zh-CN" altLang="en-US" sz="3600" kern="0">
                <a:solidFill>
                  <a:schemeClr val="bg1"/>
                </a:solidFill>
                <a:latin typeface="微软雅黑" panose="020B0503020204020204" charset="-122"/>
                <a:ea typeface="微软雅黑" panose="020B0503020204020204" charset="-122"/>
                <a:cs typeface="微软雅黑" panose="020B0503020204020204" charset="-122"/>
              </a:rPr>
              <a:t>在项目中，调研了解客户的真实需求，据此制订出满足客户需求的规划方案是项目工作的重中之重，本阶段需要反复确认与沟通。</a:t>
            </a:r>
            <a:endParaRPr lang="zh-CN" altLang="en-US" sz="3600" kern="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12" name="组合 11"/>
          <p:cNvGrpSpPr/>
          <p:nvPr/>
        </p:nvGrpSpPr>
        <p:grpSpPr>
          <a:xfrm>
            <a:off x="0" y="-26670"/>
            <a:ext cx="12204065" cy="904875"/>
            <a:chOff x="0" y="-42"/>
            <a:chExt cx="19219"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4022" y="71"/>
              <a:ext cx="1600" cy="725"/>
            </a:xfrm>
            <a:prstGeom prst="rect">
              <a:avLst/>
            </a:prstGeom>
            <a:noFill/>
          </p:spPr>
          <p:txBody>
            <a:bodyPr wrap="none" rtlCol="0" anchor="t">
              <a:spAutoFit/>
            </a:bodyPr>
            <a:lstStyle/>
            <a:p>
              <a:r>
                <a:rPr lang="zh-CN" altLang="en-US" sz="2400" b="1">
                  <a:solidFill>
                    <a:srgbClr val="FFFF00"/>
                  </a:solidFill>
                  <a:sym typeface="+mn-ea"/>
                </a:rPr>
                <a:t>任务1 </a:t>
              </a:r>
              <a:endParaRPr lang="zh-CN" altLang="en-US" sz="2400" b="1">
                <a:solidFill>
                  <a:srgbClr val="FFFF00"/>
                </a:solidFill>
                <a:sym typeface="+mn-ea"/>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020445" y="1616710"/>
            <a:ext cx="10140315" cy="216535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428115" y="1845310"/>
            <a:ext cx="9389110" cy="1568450"/>
          </a:xfrm>
          <a:prstGeom prst="rect">
            <a:avLst/>
          </a:prstGeom>
          <a:noFill/>
        </p:spPr>
        <p:txBody>
          <a:bodyPr wrap="square" rtlCol="0" anchor="t">
            <a:spAutoFit/>
          </a:bodyPr>
          <a:lstStyle/>
          <a:p>
            <a:pPr indent="609600" fontAlgn="auto">
              <a:lnSpc>
                <a:spcPct val="100000"/>
              </a:lnSpc>
              <a:extLst>
                <a:ext uri="{35155182-B16C-46BC-9424-99874614C6A1}">
                  <wpsdc:indentchars xmlns:wpsdc="http://www.wps.cn/officeDocument/2017/drawingmlCustomData" val="200" checksum="4158780845"/>
                </a:ext>
              </a:extLst>
            </a:pPr>
            <a:r>
              <a:rPr lang="zh-CN" altLang="en-US" sz="2400" kern="0">
                <a:solidFill>
                  <a:schemeClr val="bg1"/>
                </a:solidFill>
                <a:latin typeface="微软雅黑" panose="020B0503020204020204" charset="-122"/>
                <a:ea typeface="微软雅黑" panose="020B0503020204020204" charset="-122"/>
                <a:cs typeface="微软雅黑" panose="020B0503020204020204" charset="-122"/>
              </a:rPr>
              <a:t>小小随同项目组长一起到设计工作室，从现行系统、现行需求、未来需要及约束条件几个方面进行了深入沟通，并在此基础上依据客户建议进行了硬件选型、软件选型及应用设计，为系统部署做好准备。任务路线如图 9-2-2 所示</a:t>
            </a:r>
            <a:endParaRPr lang="en-US" altLang="zh-CN" sz="2400" kern="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任务分析</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709" cy="725"/>
            </a:xfrm>
            <a:prstGeom prst="rect">
              <a:avLst/>
            </a:prstGeom>
            <a:noFill/>
          </p:spPr>
          <p:txBody>
            <a:bodyPr wrap="none" rtlCol="0" anchor="t">
              <a:spAutoFit/>
            </a:bodyPr>
            <a:lstStyle/>
            <a:p>
              <a:pPr algn="l"/>
              <a:r>
                <a:rPr lang="zh-CN" altLang="en-US" sz="2400" b="1">
                  <a:solidFill>
                    <a:srgbClr val="FFFF00"/>
                  </a:solidFill>
                  <a:sym typeface="+mn-ea"/>
                </a:rPr>
                <a:t>任务1  </a:t>
              </a:r>
              <a:endParaRPr lang="zh-CN" altLang="en-US" sz="2400" b="1">
                <a:solidFill>
                  <a:srgbClr val="FFFF00"/>
                </a:solidFill>
                <a:sym typeface="+mn-ea"/>
              </a:endParaRPr>
            </a:p>
          </p:txBody>
        </p:sp>
      </p:grpSp>
      <p:pic>
        <p:nvPicPr>
          <p:cNvPr id="3" name="图片 2"/>
          <p:cNvPicPr>
            <a:picLocks noChangeAspect="1"/>
          </p:cNvPicPr>
          <p:nvPr/>
        </p:nvPicPr>
        <p:blipFill>
          <a:blip r:embed="rId1"/>
          <a:stretch>
            <a:fillRect/>
          </a:stretch>
        </p:blipFill>
        <p:spPr>
          <a:xfrm>
            <a:off x="2568575" y="4292600"/>
            <a:ext cx="7178040" cy="120396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429895" y="916305"/>
            <a:ext cx="4359910" cy="460375"/>
          </a:xfrm>
          <a:prstGeom prst="rect">
            <a:avLst/>
          </a:prstGeom>
          <a:noFill/>
        </p:spPr>
        <p:txBody>
          <a:bodyPr wrap="square" rtlCol="0">
            <a:spAutoFit/>
          </a:bodyPr>
          <a:lstStyle/>
          <a:p>
            <a:r>
              <a:rPr sz="2400" b="1" kern="0" spc="300">
                <a:solidFill>
                  <a:srgbClr val="01786A"/>
                </a:solidFill>
                <a:latin typeface="微软雅黑" panose="020B0503020204020204" charset="-122"/>
                <a:ea typeface="微软雅黑" panose="020B0503020204020204" charset="-122"/>
                <a:cs typeface="微软雅黑" panose="020B0503020204020204" charset="-122"/>
                <a:sym typeface="+mn-ea"/>
              </a:rPr>
              <a:t>1. 服务器</a:t>
            </a:r>
            <a:endParaRPr sz="2400" b="1" kern="0" spc="30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任务准备</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1709" cy="725"/>
            </a:xfrm>
            <a:prstGeom prst="rect">
              <a:avLst/>
            </a:prstGeom>
            <a:noFill/>
          </p:spPr>
          <p:txBody>
            <a:bodyPr wrap="none" rtlCol="0" anchor="t">
              <a:spAutoFit/>
            </a:bodyPr>
            <a:lstStyle/>
            <a:p>
              <a:pPr algn="l"/>
              <a:r>
                <a:rPr lang="zh-CN" altLang="en-US" sz="2400" b="1">
                  <a:solidFill>
                    <a:srgbClr val="FFFF00"/>
                  </a:solidFill>
                  <a:sym typeface="+mn-ea"/>
                </a:rPr>
                <a:t>任务1  </a:t>
              </a:r>
              <a:endParaRPr lang="zh-CN" altLang="en-US" sz="2400" b="1">
                <a:solidFill>
                  <a:srgbClr val="FFFF00"/>
                </a:solidFill>
                <a:sym typeface="+mn-ea"/>
              </a:endParaRPr>
            </a:p>
          </p:txBody>
        </p:sp>
      </p:grpSp>
      <p:sp>
        <p:nvSpPr>
          <p:cNvPr id="2" name="文本框 1"/>
          <p:cNvSpPr txBox="1"/>
          <p:nvPr/>
        </p:nvSpPr>
        <p:spPr>
          <a:xfrm>
            <a:off x="624205" y="1844675"/>
            <a:ext cx="10724515" cy="1014730"/>
          </a:xfrm>
          <a:prstGeom prst="rect">
            <a:avLst/>
          </a:prstGeom>
          <a:noFill/>
        </p:spPr>
        <p:txBody>
          <a:bodyPr wrap="square" rtlCol="0" anchor="t">
            <a:spAutoFit/>
          </a:bodyPr>
          <a:p>
            <a:r>
              <a:rPr lang="en-US" altLang="zh-CN" sz="2000"/>
              <a:t>        1.</a:t>
            </a:r>
            <a:r>
              <a:rPr lang="zh-CN" altLang="en-US" sz="2000"/>
              <a:t>服务器（Server）</a:t>
            </a:r>
            <a:endParaRPr lang="zh-CN" altLang="en-US" sz="2000"/>
          </a:p>
          <a:p>
            <a:r>
              <a:rPr lang="en-US" altLang="zh-CN" sz="2000"/>
              <a:t>        </a:t>
            </a:r>
            <a:r>
              <a:rPr lang="zh-CN" altLang="en-US" sz="2000"/>
              <a:t>是一种为客户端计算机（Client）提供各种服务的高可用性计算机，根据产品类型可分为塔式服务器、机架式服务器及刀片式服务器，如图 9-2-3 所示。</a:t>
            </a:r>
            <a:endParaRPr lang="zh-CN" altLang="en-US" sz="2000"/>
          </a:p>
        </p:txBody>
      </p:sp>
      <p:pic>
        <p:nvPicPr>
          <p:cNvPr id="4" name="图片 3"/>
          <p:cNvPicPr>
            <a:picLocks noChangeAspect="1"/>
          </p:cNvPicPr>
          <p:nvPr/>
        </p:nvPicPr>
        <p:blipFill>
          <a:blip r:embed="rId1"/>
          <a:stretch>
            <a:fillRect/>
          </a:stretch>
        </p:blipFill>
        <p:spPr>
          <a:xfrm>
            <a:off x="1848485" y="3068955"/>
            <a:ext cx="7467600" cy="2773680"/>
          </a:xfrm>
          <a:prstGeom prst="rect">
            <a:avLst/>
          </a:prstGeom>
        </p:spPr>
      </p:pic>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PLACING_PICTURE_USER_VIEWPORT" val="{&quot;height&quot;:4140,&quot;width&quot;:9228}"/>
</p:tagLst>
</file>

<file path=ppt/tags/tag2.xml><?xml version="1.0" encoding="utf-8"?>
<p:tagLst xmlns:p="http://schemas.openxmlformats.org/presentationml/2006/main">
  <p:tag name="KSO_WM_UNIT_TABLE_BEAUTIFY" val="smartTable{84f38019-195b-4ddc-a03d-fc6745de66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6766</Words>
  <Application>WPS 演示</Application>
  <PresentationFormat>宽屏</PresentationFormat>
  <Paragraphs>473</Paragraphs>
  <Slides>56</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56</vt:i4>
      </vt:variant>
    </vt:vector>
  </HeadingPairs>
  <TitlesOfParts>
    <vt:vector size="68" baseType="lpstr">
      <vt:lpstr>Arial</vt:lpstr>
      <vt:lpstr>宋体</vt:lpstr>
      <vt:lpstr>Wingdings</vt:lpstr>
      <vt:lpstr>思源黑体 CN Bold</vt:lpstr>
      <vt:lpstr>黑体</vt:lpstr>
      <vt:lpstr>等线</vt:lpstr>
      <vt:lpstr>微软雅黑</vt:lpstr>
      <vt:lpstr>方正粗黑宋简体</vt:lpstr>
      <vt:lpstr>Calibri</vt:lpstr>
      <vt:lpstr>思源黑体 CN Normal</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zj</cp:lastModifiedBy>
  <cp:revision>207</cp:revision>
  <dcterms:created xsi:type="dcterms:W3CDTF">2021-03-27T05:45:00Z</dcterms:created>
  <dcterms:modified xsi:type="dcterms:W3CDTF">2022-04-13T04:38:38Z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KSOTemplateUUID">
    <vt:lpwstr>v1.0_mb_O0aFCpq1V6Ik9vD/oznfGg==</vt:lpwstr>
  </property>
  <property fmtid="{D5CDD505-2E9C-101B-9397-08002B2CF9AE}" pid="4" name="ICV">
    <vt:lpwstr>1032BFB0C40946DABBA6547B34F00493</vt:lpwstr>
  </property>
</Properties>
</file>