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75" r:id="rId3"/>
    <p:sldId id="256" r:id="rId4"/>
    <p:sldId id="277" r:id="rId5"/>
    <p:sldId id="278" r:id="rId6"/>
    <p:sldId id="279" r:id="rId7"/>
    <p:sldId id="258" r:id="rId8"/>
    <p:sldId id="294" r:id="rId9"/>
    <p:sldId id="295" r:id="rId10"/>
    <p:sldId id="296" r:id="rId11"/>
    <p:sldId id="298" r:id="rId12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27" r:id="rId22"/>
    <p:sldId id="329" r:id="rId23"/>
    <p:sldId id="330" r:id="rId24"/>
    <p:sldId id="331" r:id="rId25"/>
    <p:sldId id="332" r:id="rId26"/>
    <p:sldId id="333" r:id="rId27"/>
    <p:sldId id="334" r:id="rId28"/>
    <p:sldId id="335" r:id="rId29"/>
    <p:sldId id="336" r:id="rId30"/>
    <p:sldId id="337" r:id="rId31"/>
    <p:sldId id="338" r:id="rId32"/>
    <p:sldId id="339" r:id="rId33"/>
    <p:sldId id="340" r:id="rId34"/>
    <p:sldId id="341" r:id="rId35"/>
    <p:sldId id="342" r:id="rId36"/>
    <p:sldId id="343" r:id="rId37"/>
    <p:sldId id="344" r:id="rId38"/>
    <p:sldId id="345" r:id="rId39"/>
    <p:sldId id="346" r:id="rId40"/>
    <p:sldId id="347" r:id="rId41"/>
    <p:sldId id="348" r:id="rId42"/>
    <p:sldId id="349" r:id="rId43"/>
    <p:sldId id="350" r:id="rId44"/>
    <p:sldId id="351" r:id="rId45"/>
    <p:sldId id="352" r:id="rId46"/>
    <p:sldId id="353" r:id="rId47"/>
    <p:sldId id="354" r:id="rId48"/>
    <p:sldId id="355" r:id="rId49"/>
    <p:sldId id="356" r:id="rId50"/>
    <p:sldId id="357" r:id="rId51"/>
    <p:sldId id="358" r:id="rId52"/>
    <p:sldId id="359" r:id="rId53"/>
    <p:sldId id="360" r:id="rId54"/>
    <p:sldId id="361" r:id="rId55"/>
    <p:sldId id="362" r:id="rId56"/>
    <p:sldId id="262" r:id="rId5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2B9B5"/>
    <a:srgbClr val="83A29D"/>
    <a:srgbClr val="5B7A79"/>
    <a:srgbClr val="22B2B0"/>
    <a:srgbClr val="FFCB3F"/>
    <a:srgbClr val="FFC71D"/>
    <a:srgbClr val="F76851"/>
    <a:srgbClr val="E4EBEA"/>
    <a:srgbClr val="F657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howGuides="1">
      <p:cViewPr>
        <p:scale>
          <a:sx n="50" d="100"/>
          <a:sy n="50" d="100"/>
        </p:scale>
        <p:origin x="1244" y="400"/>
      </p:cViewPr>
      <p:guideLst>
        <p:guide orient="horz" pos="1535"/>
        <p:guide pos="426"/>
        <p:guide pos="68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0" Type="http://schemas.openxmlformats.org/officeDocument/2006/relationships/tableStyles" Target="tableStyles.xml"/><Relationship Id="rId6" Type="http://schemas.openxmlformats.org/officeDocument/2006/relationships/slide" Target="slides/slide4.xml"/><Relationship Id="rId59" Type="http://schemas.openxmlformats.org/officeDocument/2006/relationships/viewProps" Target="viewProps.xml"/><Relationship Id="rId58" Type="http://schemas.openxmlformats.org/officeDocument/2006/relationships/presProps" Target="presProps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3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-12065" y="-2540"/>
            <a:ext cx="12215495" cy="6860540"/>
          </a:xfrm>
          <a:prstGeom prst="rect">
            <a:avLst/>
          </a:prstGeom>
          <a:solidFill>
            <a:srgbClr val="9BC3E6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理工社logo矢量图-横排黑色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5815" y="6308725"/>
            <a:ext cx="2230755" cy="35560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4598670" y="1628775"/>
            <a:ext cx="7593330" cy="23139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4598670" y="3940810"/>
            <a:ext cx="5608955" cy="1347470"/>
            <a:chOff x="9104" y="6442"/>
            <a:chExt cx="8833" cy="2122"/>
          </a:xfrm>
        </p:grpSpPr>
        <p:sp>
          <p:nvSpPr>
            <p:cNvPr id="24" name="矩形 23"/>
            <p:cNvSpPr/>
            <p:nvPr/>
          </p:nvSpPr>
          <p:spPr>
            <a:xfrm>
              <a:off x="9104" y="6442"/>
              <a:ext cx="8561" cy="115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9314" y="6482"/>
              <a:ext cx="3717" cy="2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  <a:cs typeface="思源黑体 CN Bold" panose="020B0800000000000000" charset="-122"/>
                </a:rPr>
                <a:t>专题</a:t>
              </a:r>
              <a:r>
                <a:rPr lang="en-US" altLang="zh-CN" sz="4000" b="1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  <a:cs typeface="思源黑体 CN Bold" panose="020B0800000000000000" charset="-122"/>
                </a:rPr>
                <a:t>10</a:t>
              </a:r>
              <a:endParaRPr lang="en-US" altLang="zh-CN" sz="4000" b="1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endParaRPr>
            </a:p>
            <a:p>
              <a:endParaRPr lang="en-US" altLang="zh-CN" sz="4000" b="1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2554" y="6562"/>
              <a:ext cx="5383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>
                  <a:solidFill>
                    <a:srgbClr val="FFD966"/>
                  </a:solidFill>
                  <a:latin typeface="思源黑体 CN Bold" panose="020B0800000000000000" charset="-122"/>
                  <a:ea typeface="思源黑体 CN Bold" panose="020B0800000000000000" charset="-122"/>
                  <a:cs typeface="思源黑体 CN Bold" panose="020B0800000000000000" charset="-122"/>
                </a:rPr>
                <a:t>信息安全保护</a:t>
              </a:r>
              <a:endParaRPr lang="zh-CN" altLang="en-US" sz="3200" b="1">
                <a:solidFill>
                  <a:srgbClr val="FFD966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2028" y="6598"/>
              <a:ext cx="120" cy="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599305" y="1556385"/>
            <a:ext cx="7592060" cy="82550"/>
          </a:xfrm>
          <a:prstGeom prst="rect">
            <a:avLst/>
          </a:prstGeom>
          <a:solidFill>
            <a:srgbClr val="83A2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831705" y="1436370"/>
            <a:ext cx="2360295" cy="118110"/>
          </a:xfrm>
          <a:prstGeom prst="rect">
            <a:avLst/>
          </a:prstGeom>
          <a:solidFill>
            <a:srgbClr val="5B7A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5659755" y="2311400"/>
            <a:ext cx="6531610" cy="1627505"/>
            <a:chOff x="8913" y="3414"/>
            <a:chExt cx="10286" cy="2563"/>
          </a:xfrm>
        </p:grpSpPr>
        <p:cxnSp>
          <p:nvCxnSpPr>
            <p:cNvPr id="18" name="直接连接符 17"/>
            <p:cNvCxnSpPr/>
            <p:nvPr/>
          </p:nvCxnSpPr>
          <p:spPr>
            <a:xfrm flipH="1">
              <a:off x="17973" y="3414"/>
              <a:ext cx="1226" cy="0"/>
            </a:xfrm>
            <a:prstGeom prst="line">
              <a:avLst/>
            </a:prstGeom>
            <a:ln>
              <a:solidFill>
                <a:schemeClr val="bg1">
                  <a:alpha val="6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7970" y="3420"/>
              <a:ext cx="0" cy="1710"/>
            </a:xfrm>
            <a:prstGeom prst="line">
              <a:avLst/>
            </a:prstGeom>
            <a:ln>
              <a:solidFill>
                <a:schemeClr val="bg1">
                  <a:alpha val="6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8913" y="5130"/>
              <a:ext cx="9060" cy="0"/>
            </a:xfrm>
            <a:prstGeom prst="line">
              <a:avLst/>
            </a:prstGeom>
            <a:ln>
              <a:solidFill>
                <a:schemeClr val="bg1">
                  <a:alpha val="6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8924" y="5130"/>
              <a:ext cx="0" cy="847"/>
            </a:xfrm>
            <a:prstGeom prst="line">
              <a:avLst/>
            </a:prstGeom>
            <a:ln>
              <a:solidFill>
                <a:schemeClr val="bg1">
                  <a:alpha val="6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组合 50"/>
          <p:cNvGrpSpPr/>
          <p:nvPr/>
        </p:nvGrpSpPr>
        <p:grpSpPr>
          <a:xfrm>
            <a:off x="4209415" y="1638935"/>
            <a:ext cx="392430" cy="3039110"/>
            <a:chOff x="8550" y="2581"/>
            <a:chExt cx="618" cy="4786"/>
          </a:xfrm>
        </p:grpSpPr>
        <p:sp>
          <p:nvSpPr>
            <p:cNvPr id="9" name="矩形 8"/>
            <p:cNvSpPr/>
            <p:nvPr/>
          </p:nvSpPr>
          <p:spPr>
            <a:xfrm>
              <a:off x="8550" y="2581"/>
              <a:ext cx="618" cy="3628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8551" y="6209"/>
              <a:ext cx="611" cy="115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91770" y="189230"/>
            <a:ext cx="7949565" cy="598170"/>
            <a:chOff x="302" y="298"/>
            <a:chExt cx="12519" cy="942"/>
          </a:xfrm>
        </p:grpSpPr>
        <p:sp>
          <p:nvSpPr>
            <p:cNvPr id="4" name="稻壳儿原创设计师【幻雨工作室】_2"/>
            <p:cNvSpPr txBox="1"/>
            <p:nvPr/>
          </p:nvSpPr>
          <p:spPr>
            <a:xfrm>
              <a:off x="1323" y="480"/>
              <a:ext cx="1149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b="1" dirty="0"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“</a:t>
              </a:r>
              <a:r>
                <a:rPr lang="zh-CN" altLang="en-US" b="1" dirty="0"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十四五”职业教育国家规划教材（中等职业学校公共基础课程教材）</a:t>
              </a:r>
              <a:endParaRPr lang="en-US" altLang="zh-CN" b="1" dirty="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endParaRPr>
            </a:p>
          </p:txBody>
        </p: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EFEFE">
                    <a:alpha val="100000"/>
                  </a:srgbClr>
                </a:clrFrom>
                <a:clrTo>
                  <a:srgbClr val="FEFEFE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02" y="298"/>
              <a:ext cx="943" cy="943"/>
            </a:xfrm>
            <a:prstGeom prst="rect">
              <a:avLst/>
            </a:prstGeom>
          </p:spPr>
        </p:pic>
      </p:grpSp>
      <p:sp>
        <p:nvSpPr>
          <p:cNvPr id="42" name="椭圆 41"/>
          <p:cNvSpPr/>
          <p:nvPr/>
        </p:nvSpPr>
        <p:spPr>
          <a:xfrm>
            <a:off x="2783840" y="4220845"/>
            <a:ext cx="640715" cy="640715"/>
          </a:xfrm>
          <a:prstGeom prst="ellipse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1344295" y="1341120"/>
            <a:ext cx="1038225" cy="1038225"/>
          </a:xfrm>
          <a:prstGeom prst="ellipse">
            <a:avLst/>
          </a:prstGeom>
          <a:solidFill>
            <a:srgbClr val="A2B9B5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0" y="2132965"/>
            <a:ext cx="3016885" cy="4769485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4751" h="7511">
                <a:moveTo>
                  <a:pt x="996" y="0"/>
                </a:moveTo>
                <a:cubicBezTo>
                  <a:pt x="3070" y="0"/>
                  <a:pt x="4751" y="1681"/>
                  <a:pt x="4751" y="3756"/>
                </a:cubicBezTo>
                <a:cubicBezTo>
                  <a:pt x="4751" y="5830"/>
                  <a:pt x="3070" y="7511"/>
                  <a:pt x="996" y="7511"/>
                </a:cubicBezTo>
                <a:cubicBezTo>
                  <a:pt x="656" y="7511"/>
                  <a:pt x="326" y="7466"/>
                  <a:pt x="13" y="7381"/>
                </a:cubicBezTo>
                <a:lnTo>
                  <a:pt x="0" y="7377"/>
                </a:lnTo>
                <a:lnTo>
                  <a:pt x="0" y="134"/>
                </a:lnTo>
                <a:lnTo>
                  <a:pt x="13" y="130"/>
                </a:lnTo>
                <a:cubicBezTo>
                  <a:pt x="326" y="45"/>
                  <a:pt x="656" y="0"/>
                  <a:pt x="996" y="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1908" tIns="60954" rIns="121908" bIns="60954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015865" y="2086610"/>
            <a:ext cx="686244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8000">
                <a:solidFill>
                  <a:schemeClr val="bg1"/>
                </a:solidFill>
              </a:rPr>
              <a:t>信息安全保护</a:t>
            </a:r>
            <a:endParaRPr lang="zh-CN" altLang="en-US" sz="80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mph" presetSubtype="0" decel="4200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4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6" presetClass="emph" presetSubtype="0" decel="4200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50" fill="hold"/>
                                        <p:tgtEl>
                                          <p:spTgt spid="4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bldLvl="0" animBg="1"/>
      <p:bldP spid="42" grpId="1" bldLvl="0" animBg="1"/>
      <p:bldP spid="47" grpId="0" bldLvl="0" animBg="1"/>
      <p:bldP spid="47" grpId="1" bldLvl="0" animBg="1"/>
      <p:bldP spid="43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434975" y="1449705"/>
            <a:ext cx="435991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</a:t>
            </a:r>
            <a:r>
              <a:rPr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数据包分析软件</a:t>
            </a:r>
            <a:endParaRPr sz="2200" b="1" kern="0" spc="300">
              <a:solidFill>
                <a:srgbClr val="01786A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任务准备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469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  部署渗透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环境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965835" y="1989455"/>
            <a:ext cx="10208895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/>
              <a:t>         </a:t>
            </a:r>
            <a:r>
              <a:rPr lang="zh-CN" altLang="en-US" sz="2800"/>
              <a:t>数据包分析软件是指对网络上的流量数据进行截获、分析的软件，常见于网络安全领域使用，也有用于业务分析领域，常用的有 Wireshark、Packet Sniffer、Omnipeek 等，</a:t>
            </a:r>
            <a:endParaRPr lang="zh-CN" altLang="en-US" sz="2800"/>
          </a:p>
          <a:p>
            <a:r>
              <a:rPr lang="zh-CN" altLang="en-US" sz="2800"/>
              <a:t>如图 10-3-4 所示。</a:t>
            </a:r>
            <a:endParaRPr lang="zh-CN" altLang="en-US" sz="2800"/>
          </a:p>
        </p:txBody>
      </p:sp>
      <p:pic>
        <p:nvPicPr>
          <p:cNvPr id="5" name="图片 4" descr="QQ截图202204121940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35455" y="4364990"/>
            <a:ext cx="8720455" cy="14649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  <p:bldP spid="11" grpId="1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479425" y="1125220"/>
            <a:ext cx="435991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规划网络拓扑</a:t>
            </a:r>
            <a:endParaRPr b="1" kern="0" spc="300">
              <a:solidFill>
                <a:srgbClr val="01786A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</a:t>
              </a:r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469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  部署渗透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环境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10540" y="1629410"/>
            <a:ext cx="1117917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08000" fontAlgn="auto"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en-US" altLang="zh-CN" sz="2000"/>
              <a:t>         </a:t>
            </a:r>
            <a:r>
              <a:rPr lang="zh-CN" altLang="en-US" sz="2000"/>
              <a:t>分析自强设计公司网络情况之后，可部署一台渗透测试机。在 Windows 10 操作系</a:t>
            </a:r>
            <a:endParaRPr lang="zh-CN" altLang="en-US" sz="2000"/>
          </a:p>
          <a:p>
            <a:pPr indent="508000" fontAlgn="auto"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/>
              <a:t>统上安装 VMware Workstation 虚拟化软件，然后再部署 Kali。使用内网的一台安装了</a:t>
            </a:r>
            <a:endParaRPr lang="zh-CN" altLang="en-US" sz="2000"/>
          </a:p>
          <a:p>
            <a:pPr indent="508000" fontAlgn="auto"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/>
              <a:t>Windows 10 操作系统的计算机作为被测试机，</a:t>
            </a:r>
            <a:r>
              <a:rPr lang="en-US" altLang="zh-CN" sz="2000"/>
              <a:t>   </a:t>
            </a:r>
            <a:r>
              <a:rPr lang="zh-CN" altLang="en-US" sz="2000"/>
              <a:t>规划的网络拓扑如图 10-3-5 所示。</a:t>
            </a:r>
            <a:endParaRPr lang="zh-CN" altLang="en-US" sz="2000"/>
          </a:p>
        </p:txBody>
      </p:sp>
      <p:pic>
        <p:nvPicPr>
          <p:cNvPr id="5" name="图片 4" descr="QQ截图202204121943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63750" y="2781300"/>
            <a:ext cx="7963535" cy="38055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  <p:bldP spid="11" grpId="1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407670" y="909320"/>
            <a:ext cx="43599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 部署渗透测试工具</a:t>
            </a:r>
            <a:endParaRPr b="1" kern="0" spc="300">
              <a:solidFill>
                <a:srgbClr val="01786A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</a:t>
              </a:r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469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 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 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部署渗透环境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51815" y="1269365"/>
            <a:ext cx="1099947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/>
              <a:t>         </a:t>
            </a:r>
            <a:r>
              <a:rPr lang="zh-CN" altLang="en-US" sz="2400"/>
              <a:t>在渗透测试机上按照规划网络拓扑图配置 IP 地址，并部署渗透测试工具 Kali。</a:t>
            </a:r>
            <a:endParaRPr lang="zh-CN" altLang="en-US" sz="2400"/>
          </a:p>
          <a:p>
            <a:r>
              <a:rPr lang="en-US" altLang="zh-CN" sz="2400"/>
              <a:t>   </a:t>
            </a:r>
            <a:r>
              <a:rPr lang="zh-CN" altLang="en-US" sz="2400"/>
              <a:t>（1）安装虚拟机</a:t>
            </a:r>
            <a:endParaRPr lang="zh-CN" altLang="en-US" sz="2400"/>
          </a:p>
          <a:p>
            <a:r>
              <a:rPr lang="en-US" altLang="zh-CN" sz="2400"/>
              <a:t>  </a:t>
            </a:r>
            <a:r>
              <a:rPr lang="zh-CN" altLang="en-US" sz="2400"/>
              <a:t>从官网下载 VMware Workstation 虚拟化软件，然后安装并运行。</a:t>
            </a:r>
            <a:endParaRPr lang="zh-CN" altLang="en-US" sz="2400"/>
          </a:p>
          <a:p>
            <a:r>
              <a:rPr lang="en-US" altLang="zh-CN" sz="2400"/>
              <a:t>    </a:t>
            </a:r>
            <a:r>
              <a:rPr lang="zh-CN" altLang="en-US" sz="2400"/>
              <a:t>（2）安装 Kali</a:t>
            </a:r>
            <a:endParaRPr lang="zh-CN" altLang="en-US" sz="2400"/>
          </a:p>
        </p:txBody>
      </p:sp>
      <p:sp>
        <p:nvSpPr>
          <p:cNvPr id="5" name="文本框 4"/>
          <p:cNvSpPr txBox="1"/>
          <p:nvPr/>
        </p:nvSpPr>
        <p:spPr>
          <a:xfrm>
            <a:off x="767715" y="2708910"/>
            <a:ext cx="1072769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rgbClr val="FFC000"/>
                </a:solidFill>
              </a:rPr>
              <a:t>步骤 1</a:t>
            </a:r>
            <a:r>
              <a:rPr lang="zh-CN" altLang="en-US" sz="2400"/>
              <a:t>：从 Kali 官网下载 64 位安装映像包，如图 10-3-6 所示。</a:t>
            </a:r>
            <a:endParaRPr lang="zh-CN" altLang="en-US" sz="2400"/>
          </a:p>
        </p:txBody>
      </p:sp>
      <p:pic>
        <p:nvPicPr>
          <p:cNvPr id="6" name="图片 5" descr="QQ截图2022041219462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86990" y="3117215"/>
            <a:ext cx="5951855" cy="3724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  <p:bldP spid="5" grpId="0"/>
      <p:bldP spid="11" grpId="1"/>
      <p:bldP spid="2" grpId="1"/>
      <p:bldP spid="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</a:t>
              </a:r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469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 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 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部署渗透环境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020445" y="856615"/>
            <a:ext cx="1003617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>
                <a:solidFill>
                  <a:srgbClr val="FFC000"/>
                </a:solidFill>
              </a:rPr>
              <a:t>        </a:t>
            </a:r>
            <a:r>
              <a:rPr lang="zh-CN" altLang="en-US" sz="2400">
                <a:solidFill>
                  <a:srgbClr val="FFC000"/>
                </a:solidFill>
              </a:rPr>
              <a:t>步骤 2</a:t>
            </a:r>
            <a:r>
              <a:rPr lang="zh-CN" altLang="en-US" sz="2400"/>
              <a:t>：在 VMware Workstation 中创建虚拟机，选择“典型（推荐）”安装方式，然后选择“安装程序光盘映像文件（iso）”装入 Kali 映像。</a:t>
            </a:r>
            <a:r>
              <a:rPr lang="en-US" altLang="zh-CN" sz="2400"/>
              <a:t>       </a:t>
            </a:r>
            <a:r>
              <a:rPr lang="zh-CN" altLang="en-US" sz="2400"/>
              <a:t>如图 10-3-7 所示。</a:t>
            </a:r>
            <a:endParaRPr lang="zh-CN" altLang="en-US" sz="2400"/>
          </a:p>
        </p:txBody>
      </p:sp>
      <p:pic>
        <p:nvPicPr>
          <p:cNvPr id="5" name="图片 4" descr="QQ截图202204121949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43885" y="2061210"/>
            <a:ext cx="4973955" cy="47377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</a:t>
              </a:r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469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  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部署渗透环境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51815" y="881380"/>
            <a:ext cx="11589385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>
                <a:solidFill>
                  <a:srgbClr val="FFC000"/>
                </a:solidFill>
              </a:rPr>
              <a:t>         </a:t>
            </a:r>
            <a:r>
              <a:rPr lang="zh-CN" altLang="en-US" sz="2800">
                <a:solidFill>
                  <a:srgbClr val="FFC000"/>
                </a:solidFill>
              </a:rPr>
              <a:t>步骤 3</a:t>
            </a:r>
            <a:r>
              <a:rPr lang="zh-CN" altLang="en-US" sz="2800"/>
              <a:t>：选择客户操作系统为 Linux，版本选择“Debian 8.× 64 位”或以上的版本，如图 10-3-8 所示，依据提示修改虚拟机名字、硬件配置等。</a:t>
            </a:r>
            <a:endParaRPr lang="zh-CN" altLang="en-US" sz="2800"/>
          </a:p>
        </p:txBody>
      </p:sp>
      <p:pic>
        <p:nvPicPr>
          <p:cNvPr id="9" name="图片 8" descr="QQ截图202204121952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35730" y="1988820"/>
            <a:ext cx="4814570" cy="488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4916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   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部署渗透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环境  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77545" y="1125220"/>
            <a:ext cx="1129220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>
                <a:solidFill>
                  <a:srgbClr val="FFC000"/>
                </a:solidFill>
              </a:rPr>
              <a:t>               </a:t>
            </a:r>
            <a:r>
              <a:rPr lang="zh-CN" altLang="en-US" sz="2400">
                <a:solidFill>
                  <a:srgbClr val="FFC000"/>
                </a:solidFill>
              </a:rPr>
              <a:t>步 骤 4</a:t>
            </a:r>
            <a:r>
              <a:rPr lang="zh-CN" altLang="en-US" sz="2400"/>
              <a:t>：开 启 虚 拟 机， 开 始 安 装 Kali 操 作 系 统， 在 安 装 方 式 中 选 择“Graphical install”，即图形界面方式，如图 10-3-9 所示。</a:t>
            </a:r>
            <a:endParaRPr lang="zh-CN" altLang="en-US" sz="2400"/>
          </a:p>
        </p:txBody>
      </p:sp>
      <p:pic>
        <p:nvPicPr>
          <p:cNvPr id="8" name="图片 7" descr="QQ截图202204121955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43885" y="1955165"/>
            <a:ext cx="6182360" cy="4837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469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  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部署渗透环境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23570" y="967105"/>
            <a:ext cx="1138618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>
                <a:solidFill>
                  <a:srgbClr val="FFC000"/>
                </a:solidFill>
              </a:rPr>
              <a:t>        </a:t>
            </a:r>
            <a:r>
              <a:rPr lang="zh-CN" altLang="en-US" sz="2400">
                <a:solidFill>
                  <a:srgbClr val="FFC000"/>
                </a:solidFill>
              </a:rPr>
              <a:t>步骤 5</a:t>
            </a:r>
            <a:r>
              <a:rPr lang="zh-CN" altLang="en-US" sz="2400"/>
              <a:t>：</a:t>
            </a:r>
            <a:r>
              <a:rPr lang="en-US" altLang="zh-CN" sz="2400"/>
              <a:t> </a:t>
            </a:r>
            <a:r>
              <a:rPr lang="zh-CN" altLang="en-US" sz="2400"/>
              <a:t>按照提示设置语言为“中文（简体）”，然后设置主机名、新用户名及密码，之后按照默认选项安装，在遇到磁盘分区对话框，提示“将改动写入磁盘吗？”时，选择“是”，如图 10-3-10 所示。</a:t>
            </a:r>
            <a:endParaRPr lang="zh-CN" altLang="en-US" sz="2400"/>
          </a:p>
        </p:txBody>
      </p:sp>
      <p:pic>
        <p:nvPicPr>
          <p:cNvPr id="7" name="图片 6" descr="QQ截图202204121959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55595" y="2277110"/>
            <a:ext cx="5661660" cy="444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469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  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部署渗透环境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35915" y="1053465"/>
            <a:ext cx="1116393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>
                <a:solidFill>
                  <a:srgbClr val="FFC000"/>
                </a:solidFill>
              </a:rPr>
              <a:t>        </a:t>
            </a:r>
            <a:r>
              <a:rPr lang="zh-CN" altLang="en-US" sz="2400">
                <a:solidFill>
                  <a:srgbClr val="FFC000"/>
                </a:solidFill>
              </a:rPr>
              <a:t>步骤 6</a:t>
            </a:r>
            <a:r>
              <a:rPr lang="zh-CN" altLang="en-US" sz="2400"/>
              <a:t>：重启之后，用设置的账号、密码登录系统，右键单击屏幕右上角网络，根据规划的网络拓扑配置 IP 地址，配置方式如图 10-3-11 所示。</a:t>
            </a:r>
            <a:endParaRPr lang="zh-CN" altLang="en-US" sz="2400"/>
          </a:p>
        </p:txBody>
      </p:sp>
      <p:pic>
        <p:nvPicPr>
          <p:cNvPr id="8" name="图片 7" descr="QQ截图202204122001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43660" y="1917065"/>
            <a:ext cx="8470265" cy="4410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30275"/>
            <a:chOff x="0" y="-42"/>
            <a:chExt cx="19219" cy="146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5" cy="1239"/>
              <a:chOff x="756" y="1232"/>
              <a:chExt cx="1305" cy="123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756" y="158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323" y="127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1776" y="203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756" y="156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1323" y="125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1776" y="201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469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 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 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部署渗透环境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116" y="2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839470" y="981075"/>
            <a:ext cx="297180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3. 安装数据包分析软件</a:t>
            </a:r>
            <a:endParaRPr b="1" kern="0" spc="300">
              <a:solidFill>
                <a:srgbClr val="01786A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1815" y="1485265"/>
            <a:ext cx="1106043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/>
              <a:t>          </a:t>
            </a:r>
            <a:r>
              <a:rPr lang="zh-CN" altLang="en-US" sz="2400"/>
              <a:t>在被测试机上按照规划网络拓扑图配置 IP 地址，并安装数据包分析软件 Wireshark。访问 Wireshark 官方网站，下载 Windows 64 位版本的安装包，如图 10-3-12 所示。运行安装程序，按照提示依次安装。</a:t>
            </a:r>
            <a:endParaRPr lang="zh-CN" altLang="en-US" sz="2400"/>
          </a:p>
        </p:txBody>
      </p:sp>
      <p:pic>
        <p:nvPicPr>
          <p:cNvPr id="7" name="图片 6" descr="QQ截图2022041220045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99740" y="2684145"/>
            <a:ext cx="4522470" cy="4011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4" grpId="1"/>
      <p:bldP spid="5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2" name="组合 31"/>
          <p:cNvGrpSpPr/>
          <p:nvPr/>
        </p:nvGrpSpPr>
        <p:grpSpPr>
          <a:xfrm>
            <a:off x="0" y="-26670"/>
            <a:ext cx="12204065" cy="930275"/>
            <a:chOff x="0" y="-42"/>
            <a:chExt cx="19219" cy="146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5" cy="1239"/>
              <a:chOff x="756" y="1232"/>
              <a:chExt cx="1305" cy="123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756" y="158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323" y="127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1776" y="203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756" y="156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1323" y="125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1776" y="201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683" y="-42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任务延</a:t>
              </a:r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伸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469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 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 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部署渗透环境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570" y="45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/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106" name="圆角矩形 105"/>
          <p:cNvSpPr/>
          <p:nvPr/>
        </p:nvSpPr>
        <p:spPr>
          <a:xfrm>
            <a:off x="911860" y="2277110"/>
            <a:ext cx="10266680" cy="2744470"/>
          </a:xfrm>
          <a:prstGeom prst="roundRect">
            <a:avLst/>
          </a:prstGeom>
          <a:solidFill>
            <a:srgbClr val="83A29D"/>
          </a:solidFill>
          <a:ln w="25400" cap="flat" cmpd="sng" algn="ctr">
            <a:noFill/>
            <a:prstDash val="solid"/>
          </a:ln>
          <a:effectLst>
            <a:outerShdw blurRad="215900" dist="152400" dir="2700000" algn="tl" rotWithShape="0">
              <a:prstClr val="black">
                <a:alpha val="18000"/>
              </a:prstClr>
            </a:outerShdw>
          </a:effectLst>
        </p:spPr>
        <p:txBody>
          <a:bodyPr lIns="68589" tIns="34295" rIns="68589" bIns="34295"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1225" y="2925445"/>
            <a:ext cx="1026668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/>
              <a:t>       </a:t>
            </a:r>
            <a:r>
              <a:rPr lang="zh-CN" altLang="en-US" sz="3200"/>
              <a:t>访问 Kali 官网，下载虚拟机专用的安装包，导入VMware Workstation 并且运行，同时进行网络调研，进一步了解数字取证操作系统。</a:t>
            </a:r>
            <a:endParaRPr lang="zh-CN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5" grpId="0"/>
      <p:bldP spid="106" grpId="1" animBg="1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63525" y="4159250"/>
            <a:ext cx="12217400" cy="2698750"/>
          </a:xfrm>
          <a:prstGeom prst="rect">
            <a:avLst/>
          </a:prstGeom>
          <a:solidFill>
            <a:srgbClr val="5B7A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279015" y="1814195"/>
            <a:ext cx="8077200" cy="1040130"/>
            <a:chOff x="3250" y="2857"/>
            <a:chExt cx="12720" cy="1638"/>
          </a:xfrm>
        </p:grpSpPr>
        <p:sp>
          <p:nvSpPr>
            <p:cNvPr id="5" name="文本框 4"/>
            <p:cNvSpPr txBox="1"/>
            <p:nvPr/>
          </p:nvSpPr>
          <p:spPr>
            <a:xfrm>
              <a:off x="3250" y="2857"/>
              <a:ext cx="12720" cy="14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5400" b="1" dirty="0">
                  <a:solidFill>
                    <a:srgbClr val="5B7A79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项目</a:t>
              </a:r>
              <a:r>
                <a:rPr lang="en-US" altLang="zh-CN" sz="5400" b="1" dirty="0">
                  <a:solidFill>
                    <a:srgbClr val="5B7A79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3  </a:t>
              </a:r>
              <a:r>
                <a:rPr lang="zh-CN" altLang="en-US" sz="5400" b="1" dirty="0">
                  <a:solidFill>
                    <a:srgbClr val="5B7A79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网络攻击安全防御</a:t>
              </a:r>
              <a:endParaRPr lang="zh-CN" altLang="en-US" sz="5400" b="1" dirty="0">
                <a:solidFill>
                  <a:srgbClr val="5B7A79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cxnSp>
          <p:nvCxnSpPr>
            <p:cNvPr id="15" name="直接箭头连接符 14"/>
            <p:cNvCxnSpPr/>
            <p:nvPr/>
          </p:nvCxnSpPr>
          <p:spPr>
            <a:xfrm>
              <a:off x="3310" y="4495"/>
              <a:ext cx="12150" cy="0"/>
            </a:xfrm>
            <a:prstGeom prst="straightConnector1">
              <a:avLst/>
            </a:prstGeom>
            <a:ln w="19050">
              <a:solidFill>
                <a:srgbClr val="5B7A79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矩形 15"/>
          <p:cNvSpPr/>
          <p:nvPr/>
        </p:nvSpPr>
        <p:spPr>
          <a:xfrm>
            <a:off x="-21590" y="3932555"/>
            <a:ext cx="12223115" cy="180000"/>
          </a:xfrm>
          <a:prstGeom prst="rect">
            <a:avLst/>
          </a:prstGeom>
          <a:solidFill>
            <a:srgbClr val="83A29D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稻壳儿原创设计师【幻雨工作室】_2"/>
          <p:cNvSpPr txBox="1"/>
          <p:nvPr/>
        </p:nvSpPr>
        <p:spPr>
          <a:xfrm>
            <a:off x="670484" y="249332"/>
            <a:ext cx="7301789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“</a:t>
            </a:r>
            <a:r>
              <a:rPr lang="zh-CN" altLang="en-US" b="1" dirty="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十四五”职业教育国家规划教材（中等职业学校公共基础课程教材）</a:t>
            </a:r>
            <a:endParaRPr lang="en-US" altLang="zh-CN" b="1" dirty="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376" y="119557"/>
            <a:ext cx="599108" cy="599108"/>
          </a:xfrm>
          <a:prstGeom prst="rect">
            <a:avLst/>
          </a:prstGeom>
        </p:spPr>
      </p:pic>
      <p:pic>
        <p:nvPicPr>
          <p:cNvPr id="8" name="图片 7" descr="理工社logo矢量图-横排黑色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68205" y="6308725"/>
            <a:ext cx="2230755" cy="35560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1228725" y="5876925"/>
            <a:ext cx="434149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</a:rPr>
              <a:t>任务 </a:t>
            </a:r>
            <a:r>
              <a:rPr lang="en-US" altLang="zh-CN" sz="2400">
                <a:solidFill>
                  <a:schemeClr val="bg1"/>
                </a:solidFill>
              </a:rPr>
              <a:t>3</a:t>
            </a:r>
            <a:r>
              <a:rPr lang="zh-CN" altLang="en-US" sz="2400">
                <a:solidFill>
                  <a:schemeClr val="bg1"/>
                </a:solidFill>
              </a:rPr>
              <a:t>　配置防火墙防御攻击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99515" y="5190490"/>
            <a:ext cx="414845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400">
                <a:solidFill>
                  <a:schemeClr val="bg1"/>
                </a:solidFill>
              </a:rPr>
              <a:t>任务 2　查看与防御 ARP 攻击</a:t>
            </a:r>
            <a:endParaRPr lang="zh-CN" altLang="en-US" sz="2400">
              <a:solidFill>
                <a:schemeClr val="bg1"/>
              </a:solidFill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>
            <a:off x="-58420" y="2845435"/>
            <a:ext cx="7715250" cy="0"/>
          </a:xfrm>
          <a:prstGeom prst="straightConnector1">
            <a:avLst/>
          </a:prstGeom>
          <a:ln w="19050">
            <a:solidFill>
              <a:srgbClr val="5B7A79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199515" y="4509135"/>
            <a:ext cx="420814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chemeClr val="bg1"/>
                </a:solidFill>
              </a:rPr>
              <a:t>任务 1　部署渗透测试环境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39510" y="5236845"/>
            <a:ext cx="51028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项目拓展 </a:t>
            </a:r>
            <a:r>
              <a:rPr lang="en-US" altLang="zh-CN">
                <a:solidFill>
                  <a:schemeClr val="bg1"/>
                </a:solidFill>
              </a:rPr>
              <a:t>         </a:t>
            </a:r>
            <a:r>
              <a:rPr lang="zh-CN" altLang="en-US">
                <a:solidFill>
                  <a:schemeClr val="bg1"/>
                </a:solidFill>
              </a:rPr>
              <a:t>富强公司信息安全保护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1" grpId="0"/>
      <p:bldP spid="20" grpId="0"/>
      <p:bldP spid="12" grpId="0"/>
      <p:bldP spid="10" grpId="1"/>
      <p:bldP spid="21" grpId="1"/>
      <p:bldP spid="20" grpId="1"/>
      <p:bldP spid="1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5400000">
            <a:off x="523240" y="2117090"/>
            <a:ext cx="6857365" cy="2624455"/>
          </a:xfrm>
          <a:prstGeom prst="rect">
            <a:avLst/>
          </a:prstGeom>
          <a:solidFill>
            <a:srgbClr val="5B7A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5664200" y="2205355"/>
            <a:ext cx="53028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>
                <a:solidFill>
                  <a:srgbClr val="F6573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查看与防御</a:t>
            </a:r>
            <a:r>
              <a:rPr lang="en-US" altLang="zh-CN" sz="4000" b="1">
                <a:solidFill>
                  <a:srgbClr val="F6573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ARP</a:t>
            </a:r>
            <a:r>
              <a:rPr lang="zh-CN" altLang="en-US" sz="4000" b="1">
                <a:solidFill>
                  <a:srgbClr val="F6573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攻击  </a:t>
            </a:r>
            <a:endParaRPr lang="zh-CN" altLang="en-US" sz="4000" b="1">
              <a:solidFill>
                <a:srgbClr val="F6573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863590" y="3140710"/>
            <a:ext cx="5005070" cy="3046310"/>
            <a:chOff x="9713" y="5060"/>
            <a:chExt cx="7348" cy="4091"/>
          </a:xfrm>
        </p:grpSpPr>
        <p:sp>
          <p:nvSpPr>
            <p:cNvPr id="27" name="文本框 26"/>
            <p:cNvSpPr txBox="1"/>
            <p:nvPr/>
          </p:nvSpPr>
          <p:spPr>
            <a:xfrm>
              <a:off x="10054" y="5060"/>
              <a:ext cx="7007" cy="4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auto">
                <a:lnSpc>
                  <a:spcPct val="150000"/>
                </a:lnSpc>
              </a:pPr>
              <a:r>
                <a:rPr lang="zh-CN" altLang="en-US" sz="32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任务描述</a:t>
              </a:r>
              <a:endParaRPr lang="zh-CN" altLang="en-US" sz="32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  <a:p>
              <a:pPr algn="l" fontAlgn="auto">
                <a:lnSpc>
                  <a:spcPct val="150000"/>
                </a:lnSpc>
              </a:pPr>
              <a:r>
                <a:rPr lang="zh-CN" altLang="en-US" sz="32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任务分析</a:t>
              </a:r>
              <a:endParaRPr lang="zh-CN" altLang="en-US" sz="32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  <a:p>
              <a:pPr algn="l" fontAlgn="auto">
                <a:lnSpc>
                  <a:spcPct val="150000"/>
                </a:lnSpc>
              </a:pPr>
              <a:r>
                <a:rPr lang="zh-CN" altLang="en-US" sz="32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</a:t>
              </a:r>
              <a:r>
                <a:rPr lang="zh-CN" altLang="en-US" sz="32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实施</a:t>
              </a:r>
              <a:endParaRPr lang="zh-CN" altLang="en-US" sz="32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  <a:p>
              <a:pPr algn="l" fontAlgn="auto">
                <a:lnSpc>
                  <a:spcPct val="150000"/>
                </a:lnSpc>
                <a:buClrTx/>
                <a:buSzTx/>
                <a:buFontTx/>
              </a:pPr>
              <a:r>
                <a:rPr lang="zh-CN" altLang="en-US" sz="32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任务延</a:t>
              </a:r>
              <a:r>
                <a:rPr lang="zh-CN" altLang="en-US" sz="32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伸</a:t>
              </a:r>
              <a:endParaRPr lang="zh-CN" altLang="en-US" sz="32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9713" y="5543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713" y="6607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9713" y="7574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9713" y="8541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792220" y="1772920"/>
            <a:ext cx="47180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4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任务</a:t>
            </a:r>
            <a:r>
              <a:rPr lang="en-US" altLang="zh-CN" sz="4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endParaRPr lang="en-US" altLang="zh-CN" sz="4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545840" y="1465580"/>
            <a:ext cx="1034415" cy="2755265"/>
            <a:chOff x="5584" y="2308"/>
            <a:chExt cx="1629" cy="4339"/>
          </a:xfrm>
        </p:grpSpPr>
        <p:cxnSp>
          <p:nvCxnSpPr>
            <p:cNvPr id="6" name="直接连接符 5"/>
            <p:cNvCxnSpPr/>
            <p:nvPr/>
          </p:nvCxnSpPr>
          <p:spPr>
            <a:xfrm flipH="1">
              <a:off x="5614" y="5967"/>
              <a:ext cx="6" cy="6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5584" y="6647"/>
              <a:ext cx="60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6543" y="2338"/>
              <a:ext cx="67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7194" y="2308"/>
              <a:ext cx="0" cy="57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5664200" y="2205355"/>
            <a:ext cx="53028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4000" b="1">
                <a:solidFill>
                  <a:srgbClr val="F6573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查看与防御</a:t>
            </a:r>
            <a:r>
              <a:rPr lang="en-US" altLang="zh-CN" sz="4000" b="1">
                <a:solidFill>
                  <a:srgbClr val="F6573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ARP</a:t>
            </a:r>
            <a:r>
              <a:rPr lang="zh-CN" altLang="en-US" sz="4000" b="1">
                <a:solidFill>
                  <a:srgbClr val="F6573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攻击  </a:t>
            </a:r>
            <a:endParaRPr lang="zh-CN" altLang="en-US" sz="4000" b="1">
              <a:solidFill>
                <a:srgbClr val="F6573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863590" y="3140710"/>
            <a:ext cx="5005070" cy="3046310"/>
            <a:chOff x="9713" y="5060"/>
            <a:chExt cx="7348" cy="4091"/>
          </a:xfrm>
        </p:grpSpPr>
        <p:sp>
          <p:nvSpPr>
            <p:cNvPr id="12" name="文本框 11"/>
            <p:cNvSpPr txBox="1"/>
            <p:nvPr/>
          </p:nvSpPr>
          <p:spPr>
            <a:xfrm>
              <a:off x="10054" y="5060"/>
              <a:ext cx="7007" cy="4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 fontAlgn="auto">
                <a:lnSpc>
                  <a:spcPct val="150000"/>
                </a:lnSpc>
              </a:pPr>
              <a:r>
                <a:rPr lang="zh-CN" altLang="en-US" sz="32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任务描述</a:t>
              </a:r>
              <a:endParaRPr lang="zh-CN" altLang="en-US" sz="32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  <a:p>
              <a:pPr algn="l" fontAlgn="auto">
                <a:lnSpc>
                  <a:spcPct val="150000"/>
                </a:lnSpc>
              </a:pPr>
              <a:r>
                <a:rPr lang="zh-CN" altLang="en-US" sz="32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任务分析</a:t>
              </a:r>
              <a:endParaRPr lang="zh-CN" altLang="en-US" sz="32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  <a:p>
              <a:pPr algn="l" fontAlgn="auto">
                <a:lnSpc>
                  <a:spcPct val="150000"/>
                </a:lnSpc>
              </a:pPr>
              <a:r>
                <a:rPr lang="zh-CN" altLang="en-US" sz="32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</a:t>
              </a:r>
              <a:r>
                <a:rPr lang="zh-CN" altLang="en-US" sz="32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实施</a:t>
              </a:r>
              <a:endParaRPr lang="zh-CN" altLang="en-US" sz="32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  <a:p>
              <a:pPr algn="l" fontAlgn="auto">
                <a:lnSpc>
                  <a:spcPct val="150000"/>
                </a:lnSpc>
                <a:buClrTx/>
                <a:buSzTx/>
                <a:buFontTx/>
              </a:pPr>
              <a:r>
                <a:rPr lang="zh-CN" altLang="en-US" sz="32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任务延</a:t>
              </a:r>
              <a:r>
                <a:rPr lang="zh-CN" altLang="en-US" sz="32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伸</a:t>
              </a:r>
              <a:endParaRPr lang="zh-CN" altLang="en-US" sz="32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9713" y="5543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9713" y="6607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9713" y="7574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9713" y="8541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  <p:bldLst>
      <p:bldP spid="4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圆角矩形 105"/>
          <p:cNvSpPr/>
          <p:nvPr/>
        </p:nvSpPr>
        <p:spPr>
          <a:xfrm>
            <a:off x="1199515" y="2277110"/>
            <a:ext cx="10266680" cy="2744470"/>
          </a:xfrm>
          <a:prstGeom prst="roundRect">
            <a:avLst/>
          </a:prstGeom>
          <a:solidFill>
            <a:srgbClr val="83A29D"/>
          </a:solidFill>
          <a:ln w="25400" cap="flat" cmpd="sng" algn="ctr">
            <a:noFill/>
            <a:prstDash val="solid"/>
          </a:ln>
          <a:effectLst>
            <a:outerShdw blurRad="215900" dist="152400" dir="2700000" algn="tl" rotWithShape="0">
              <a:prstClr val="black">
                <a:alpha val="18000"/>
              </a:prstClr>
            </a:outerShdw>
          </a:effectLst>
        </p:spPr>
        <p:txBody>
          <a:bodyPr lIns="68589" tIns="34295" rIns="68589" bIns="3429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55090" y="2249170"/>
            <a:ext cx="9911080" cy="27997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1117600" fontAlgn="auto">
              <a:lnSpc>
                <a:spcPct val="100000"/>
              </a:lnSpc>
              <a:extLst>
                <a:ext uri="{35155182-B16C-46BC-9424-99874614C6A1}">
                  <wpsdc:indentchars xmlns:wpsdc="http://www.wps.cn/officeDocument/2017/drawingmlCustomData" val="200" checksum="2678315250"/>
                </a:ext>
              </a:extLst>
            </a:pPr>
            <a:r>
              <a:rPr lang="zh-CN" altLang="en-US" sz="4400" ker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通过任务 1 完成了渗透测试环境的部署，接下来需要还原自强设计公司以前内部网络被 ARP 攻击的场景，查看与防御 ARP 工具。</a:t>
            </a:r>
            <a:endParaRPr lang="zh-CN" altLang="en-US" sz="4400" ker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10" name="矩形 9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矩形 1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任务描述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3206" y="43"/>
              <a:ext cx="5994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2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 查看与防御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ARP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攻击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8" grpId="0"/>
      <p:bldP spid="106" grpId="1" animBg="1"/>
      <p:bldP spid="8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圆角矩形 105"/>
          <p:cNvSpPr/>
          <p:nvPr/>
        </p:nvSpPr>
        <p:spPr>
          <a:xfrm>
            <a:off x="1199515" y="1177925"/>
            <a:ext cx="10425430" cy="2278380"/>
          </a:xfrm>
          <a:prstGeom prst="roundRect">
            <a:avLst/>
          </a:prstGeom>
          <a:solidFill>
            <a:srgbClr val="83A29D"/>
          </a:solidFill>
          <a:ln w="25400" cap="flat" cmpd="sng" algn="ctr">
            <a:noFill/>
            <a:prstDash val="solid"/>
          </a:ln>
          <a:effectLst>
            <a:outerShdw blurRad="215900" dist="152400" dir="2700000" algn="tl" rotWithShape="0">
              <a:prstClr val="black">
                <a:alpha val="18000"/>
              </a:prstClr>
            </a:outerShdw>
          </a:effectLst>
        </p:spPr>
        <p:txBody>
          <a:bodyPr lIns="68589" tIns="34295" rIns="68589" bIns="3429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59560" y="1181735"/>
            <a:ext cx="9535795" cy="22453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11200" fontAlgn="auto">
              <a:lnSpc>
                <a:spcPct val="100000"/>
              </a:lnSpc>
              <a:extLst>
                <a:ext uri="{35155182-B16C-46BC-9424-99874614C6A1}">
                  <wpsdc:indentchars xmlns:wpsdc="http://www.wps.cn/officeDocument/2017/drawingmlCustomData" val="200" checksum="3773799597"/>
                </a:ext>
              </a:extLst>
            </a:pPr>
            <a:r>
              <a:rPr sz="2800" ker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ARP 攻击主要存在于局域网网络中，被攻击时会造成上网时断时续、拷贝文件无法完成、局域网内的 ARP 包激增、出现不正常的 MAC 地址等情况。本任务通过数据包分</a:t>
            </a:r>
            <a:endParaRPr sz="2800" ker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711200" fontAlgn="auto">
              <a:lnSpc>
                <a:spcPct val="100000"/>
              </a:lnSpc>
              <a:extLst>
                <a:ext uri="{35155182-B16C-46BC-9424-99874614C6A1}">
                  <wpsdc:indentchars xmlns:wpsdc="http://www.wps.cn/officeDocument/2017/drawingmlCustomData" val="200" checksum="3773799597"/>
                </a:ext>
              </a:extLst>
            </a:pPr>
            <a:r>
              <a:rPr sz="2800" ker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析软件 Wireshark，捕获、查看、分析数据包，然后使用技术手段防御 ARP 攻击，任务路线如图 10-3-13 所示。</a:t>
            </a:r>
            <a:endParaRPr sz="2800" ker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任务分析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3206" y="76"/>
              <a:ext cx="5994" cy="130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2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 查看与防御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ARP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攻击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  <a:p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pic>
        <p:nvPicPr>
          <p:cNvPr id="3" name="图片 2" descr="QQ截图2022041220443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20415" y="4077335"/>
            <a:ext cx="6014720" cy="1750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8" grpId="0"/>
      <p:bldP spid="106" grpId="1" animBg="1"/>
      <p:bldP spid="8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551815" y="1125220"/>
            <a:ext cx="435991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查看网络数据包</a:t>
            </a:r>
            <a:endParaRPr sz="2200" b="1" kern="0" spc="300">
              <a:solidFill>
                <a:srgbClr val="01786A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3570" y="1845310"/>
            <a:ext cx="1088009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09600" fontAlgn="auto"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（1）运行 Wireshark</a:t>
            </a:r>
            <a:endParaRPr lang="zh-CN" altLang="en-US" sz="2400"/>
          </a:p>
          <a:p>
            <a:pPr indent="609600" fontAlgn="auto"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olidFill>
                  <a:srgbClr val="FFC000"/>
                </a:solidFill>
              </a:rPr>
              <a:t>步骤 1</a:t>
            </a:r>
            <a:r>
              <a:rPr lang="zh-CN" altLang="en-US" sz="2400"/>
              <a:t>：在被测试机中以管理员身份运行 Wireshark 软件，如图 10-3-14 所示。</a:t>
            </a:r>
            <a:endParaRPr lang="zh-CN" altLang="en-US" sz="2400"/>
          </a:p>
        </p:txBody>
      </p:sp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</a:t>
              </a:r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3114" y="71"/>
              <a:ext cx="5994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2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 查看与防御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ARP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攻击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pic>
        <p:nvPicPr>
          <p:cNvPr id="3" name="图片 2" descr="QQ截图202204122046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84320" y="2781300"/>
            <a:ext cx="3957955" cy="3738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1" grpId="1"/>
      <p:bldP spid="12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434975" y="1449705"/>
            <a:ext cx="435991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</a:t>
            </a:r>
            <a:r>
              <a:rPr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数据包分析软件</a:t>
            </a:r>
            <a:endParaRPr sz="2200" b="1" kern="0" spc="300">
              <a:solidFill>
                <a:srgbClr val="01786A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</a:t>
              </a:r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3001" y="184"/>
              <a:ext cx="5885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2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查看与防御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ARP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攻击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965835" y="1989455"/>
            <a:ext cx="10208895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/>
              <a:t>        </a:t>
            </a:r>
            <a:r>
              <a:rPr lang="zh-CN" altLang="en-US" sz="2800"/>
              <a:t>数据包分析软件是指对网络上的流量数据进行截获、分析的软件，常见于网络安全领域使用，也有用于业务分析领域，常用的有 Wireshark、Packet Sniffer、Omnipeek 等，</a:t>
            </a:r>
            <a:endParaRPr lang="zh-CN" altLang="en-US" sz="2800"/>
          </a:p>
          <a:p>
            <a:r>
              <a:rPr lang="zh-CN" altLang="en-US" sz="2800"/>
              <a:t>如图 10-3-4 所示。</a:t>
            </a:r>
            <a:endParaRPr lang="zh-CN" altLang="en-US" sz="2800"/>
          </a:p>
        </p:txBody>
      </p:sp>
      <p:pic>
        <p:nvPicPr>
          <p:cNvPr id="5" name="图片 4" descr="QQ截图202204121940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35455" y="4364990"/>
            <a:ext cx="8720455" cy="14649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  <p:bldP spid="11" grpId="1"/>
      <p:bldP spid="2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479425" y="1125220"/>
            <a:ext cx="435991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规划网络拓扑</a:t>
            </a:r>
            <a:endParaRPr b="1" kern="0" spc="300">
              <a:solidFill>
                <a:srgbClr val="01786A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</a:t>
              </a:r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3206" y="111"/>
              <a:ext cx="5994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2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查看与防御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ARP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攻击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10540" y="1629410"/>
            <a:ext cx="1117917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08000" fontAlgn="auto"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en-US" altLang="zh-CN" sz="2000"/>
              <a:t>         </a:t>
            </a:r>
            <a:r>
              <a:rPr lang="zh-CN" altLang="en-US" sz="2000"/>
              <a:t>分析自强设计公司网络情况之后，可部署一台渗透测试机。在 Windows 10 操作系</a:t>
            </a:r>
            <a:endParaRPr lang="zh-CN" altLang="en-US" sz="2000"/>
          </a:p>
          <a:p>
            <a:pPr indent="508000" fontAlgn="auto"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/>
              <a:t>统上安装 VMware Workstation 虚拟化软件，然后再部署 Kali。使用内网的一台安装了</a:t>
            </a:r>
            <a:endParaRPr lang="zh-CN" altLang="en-US" sz="2000"/>
          </a:p>
          <a:p>
            <a:pPr indent="508000" fontAlgn="auto"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/>
              <a:t>Windows 10 操作系统的计算机作为被测试机，</a:t>
            </a:r>
            <a:r>
              <a:rPr lang="en-US" altLang="zh-CN" sz="2000"/>
              <a:t>   </a:t>
            </a:r>
            <a:r>
              <a:rPr lang="zh-CN" altLang="en-US" sz="2000"/>
              <a:t>规划的网络拓扑如图 10-3-5 所示。</a:t>
            </a:r>
            <a:endParaRPr lang="zh-CN" altLang="en-US" sz="2000"/>
          </a:p>
        </p:txBody>
      </p:sp>
      <p:pic>
        <p:nvPicPr>
          <p:cNvPr id="5" name="图片 4" descr="QQ截图202204121943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63750" y="2781300"/>
            <a:ext cx="7963535" cy="38055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  <p:bldP spid="11" grpId="1"/>
      <p:bldP spid="2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407670" y="909320"/>
            <a:ext cx="43599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 部署渗透测试工具</a:t>
            </a:r>
            <a:endParaRPr b="1" kern="0" spc="300">
              <a:solidFill>
                <a:srgbClr val="01786A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</a:t>
              </a:r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3097" y="140"/>
              <a:ext cx="6103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2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 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查看与防御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ARP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攻击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51815" y="1269365"/>
            <a:ext cx="1099947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/>
              <a:t>         </a:t>
            </a:r>
            <a:r>
              <a:rPr lang="zh-CN" altLang="en-US" sz="2400"/>
              <a:t>在渗透测试机上按照规划网络拓扑图配置 IP 地址，并部署渗透测试工具 Kali。</a:t>
            </a:r>
            <a:endParaRPr lang="zh-CN" altLang="en-US" sz="2400"/>
          </a:p>
          <a:p>
            <a:r>
              <a:rPr lang="en-US" altLang="zh-CN" sz="2400"/>
              <a:t>   </a:t>
            </a:r>
            <a:r>
              <a:rPr lang="zh-CN" altLang="en-US" sz="2400"/>
              <a:t>（1）安装虚拟机</a:t>
            </a:r>
            <a:endParaRPr lang="zh-CN" altLang="en-US" sz="2400"/>
          </a:p>
          <a:p>
            <a:r>
              <a:rPr lang="en-US" altLang="zh-CN" sz="2400"/>
              <a:t>  </a:t>
            </a:r>
            <a:r>
              <a:rPr lang="zh-CN" altLang="en-US" sz="2400"/>
              <a:t>从官网下载 VMware Workstation 虚拟化软件，然后安装并运行。</a:t>
            </a:r>
            <a:endParaRPr lang="zh-CN" altLang="en-US" sz="2400"/>
          </a:p>
          <a:p>
            <a:r>
              <a:rPr lang="en-US" altLang="zh-CN" sz="2400"/>
              <a:t>    </a:t>
            </a:r>
            <a:r>
              <a:rPr lang="zh-CN" altLang="en-US" sz="2400"/>
              <a:t>（2）安装 Kali</a:t>
            </a:r>
            <a:endParaRPr lang="zh-CN" altLang="en-US" sz="2400"/>
          </a:p>
        </p:txBody>
      </p:sp>
      <p:sp>
        <p:nvSpPr>
          <p:cNvPr id="5" name="文本框 4"/>
          <p:cNvSpPr txBox="1"/>
          <p:nvPr/>
        </p:nvSpPr>
        <p:spPr>
          <a:xfrm>
            <a:off x="767715" y="2708910"/>
            <a:ext cx="1072769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rgbClr val="FFC000"/>
                </a:solidFill>
              </a:rPr>
              <a:t>步骤 1</a:t>
            </a:r>
            <a:r>
              <a:rPr lang="zh-CN" altLang="en-US" sz="2400"/>
              <a:t>：从 Kali 官网下载 64 位安装映像包，如图 10-3-6 所示。</a:t>
            </a:r>
            <a:endParaRPr lang="zh-CN" altLang="en-US" sz="2400"/>
          </a:p>
        </p:txBody>
      </p:sp>
      <p:pic>
        <p:nvPicPr>
          <p:cNvPr id="6" name="图片 5" descr="QQ截图2022041219462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86990" y="3117215"/>
            <a:ext cx="5951855" cy="3724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  <p:bldP spid="5" grpId="0"/>
      <p:bldP spid="11" grpId="1"/>
      <p:bldP spid="2" grpId="1"/>
      <p:bldP spid="5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</a:t>
              </a:r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3116" y="130"/>
              <a:ext cx="6103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2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 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查看与防御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ARP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攻击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020445" y="856615"/>
            <a:ext cx="1003617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>
                <a:solidFill>
                  <a:srgbClr val="FFC000"/>
                </a:solidFill>
              </a:rPr>
              <a:t>        </a:t>
            </a:r>
            <a:r>
              <a:rPr lang="zh-CN" altLang="en-US" sz="2400">
                <a:solidFill>
                  <a:srgbClr val="FFC000"/>
                </a:solidFill>
              </a:rPr>
              <a:t>步骤 2</a:t>
            </a:r>
            <a:r>
              <a:rPr lang="zh-CN" altLang="en-US" sz="2400"/>
              <a:t>：在 VMware Workstation 中创建虚拟机，选择“典型（推荐）”安装方式，然后选择“安装程序光盘映像文件（iso）”装入 Kali 映像。</a:t>
            </a:r>
            <a:r>
              <a:rPr lang="en-US" altLang="zh-CN" sz="2400"/>
              <a:t>       </a:t>
            </a:r>
            <a:r>
              <a:rPr lang="zh-CN" altLang="en-US" sz="2400"/>
              <a:t>如图 10-3-7 所示。</a:t>
            </a:r>
            <a:endParaRPr lang="zh-CN" altLang="en-US" sz="2400"/>
          </a:p>
        </p:txBody>
      </p:sp>
      <p:pic>
        <p:nvPicPr>
          <p:cNvPr id="5" name="图片 4" descr="QQ截图202204121949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27375" y="2055495"/>
            <a:ext cx="4973955" cy="47377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</a:t>
              </a:r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469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  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部署渗透环境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51815" y="881380"/>
            <a:ext cx="11589385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rgbClr val="FFC000"/>
                </a:solidFill>
              </a:rPr>
              <a:t>          </a:t>
            </a:r>
            <a:r>
              <a:rPr lang="zh-CN" altLang="en-US" sz="3200">
                <a:solidFill>
                  <a:srgbClr val="FFC000"/>
                </a:solidFill>
              </a:rPr>
              <a:t>步骤 3</a:t>
            </a:r>
            <a:r>
              <a:rPr lang="zh-CN" altLang="en-US" sz="3200"/>
              <a:t>：选择客户操作系统为 Linux，版本选择“Debian 8.× 64 位”或以上的版本，如图 10-3-8 所示，依据提示修改虚拟机名字、硬件配置等。</a:t>
            </a:r>
            <a:endParaRPr lang="zh-CN" altLang="en-US" sz="3200"/>
          </a:p>
        </p:txBody>
      </p:sp>
      <p:pic>
        <p:nvPicPr>
          <p:cNvPr id="9" name="图片 8" descr="QQ截图202204121952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35730" y="1988820"/>
            <a:ext cx="4814570" cy="488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4916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   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部署渗透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环境  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77545" y="1125220"/>
            <a:ext cx="1129220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>
                <a:solidFill>
                  <a:srgbClr val="FFC000"/>
                </a:solidFill>
              </a:rPr>
              <a:t>               </a:t>
            </a:r>
            <a:r>
              <a:rPr lang="zh-CN" altLang="en-US" sz="2400">
                <a:solidFill>
                  <a:srgbClr val="FFC000"/>
                </a:solidFill>
              </a:rPr>
              <a:t>步 骤 4</a:t>
            </a:r>
            <a:r>
              <a:rPr lang="zh-CN" altLang="en-US" sz="2400"/>
              <a:t>：开 启 虚 拟 机， 开 始 安 装 Kali 操 作 系 统， 在 安 装 方 式 中 选 择“Graphical install”，即图形界面方式，如图 10-3-9 所示。</a:t>
            </a:r>
            <a:endParaRPr lang="zh-CN" altLang="en-US" sz="2400"/>
          </a:p>
        </p:txBody>
      </p:sp>
      <p:pic>
        <p:nvPicPr>
          <p:cNvPr id="8" name="图片 7" descr="QQ截图202204121955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43885" y="1955165"/>
            <a:ext cx="6182360" cy="4837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395730" y="1916430"/>
            <a:ext cx="9557385" cy="3270885"/>
          </a:xfrm>
          <a:prstGeom prst="rect">
            <a:avLst/>
          </a:prstGeom>
          <a:solidFill>
            <a:srgbClr val="83A29D"/>
          </a:solidFill>
          <a:ln w="57150">
            <a:solidFill>
              <a:srgbClr val="A2B9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055370" y="405130"/>
            <a:ext cx="1875790" cy="593970"/>
            <a:chOff x="8080" y="524"/>
            <a:chExt cx="2954" cy="935"/>
          </a:xfrm>
        </p:grpSpPr>
        <p:sp>
          <p:nvSpPr>
            <p:cNvPr id="48" name="文本框 47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 </a:t>
              </a:r>
              <a:r>
                <a:rPr lang="zh-CN" altLang="en-US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项目背景</a:t>
              </a:r>
              <a:endParaRPr lang="zh-CN" altLang="en-US"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487805" y="2276475"/>
            <a:ext cx="937387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8128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3877492575"/>
                </a:ext>
              </a:extLst>
            </a:pP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自强设计公司是一家中小型企业，前段时间内部受到 ARP 攻击，为了避免以后再受攻击，找到小小顶岗实习所在网络安全公司寻求帮助。</a:t>
            </a:r>
            <a:endParaRPr lang="zh-CN" altLang="en-US" sz="3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234438" y="172219"/>
            <a:ext cx="532237" cy="499409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586354" y="503432"/>
            <a:ext cx="360641" cy="338397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2" grpId="0"/>
      <p:bldP spid="7" grpId="1" animBg="1"/>
      <p:bldP spid="22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469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  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部署渗透环境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23570" y="967105"/>
            <a:ext cx="1138618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>
                <a:solidFill>
                  <a:srgbClr val="FFC000"/>
                </a:solidFill>
              </a:rPr>
              <a:t>        </a:t>
            </a:r>
            <a:r>
              <a:rPr lang="zh-CN" altLang="en-US" sz="2400">
                <a:solidFill>
                  <a:srgbClr val="FFC000"/>
                </a:solidFill>
              </a:rPr>
              <a:t>步骤 5</a:t>
            </a:r>
            <a:r>
              <a:rPr lang="zh-CN" altLang="en-US" sz="2400"/>
              <a:t>：</a:t>
            </a:r>
            <a:r>
              <a:rPr lang="en-US" altLang="zh-CN" sz="2400"/>
              <a:t> </a:t>
            </a:r>
            <a:r>
              <a:rPr lang="zh-CN" altLang="en-US" sz="2400"/>
              <a:t>按照提示设置语言为“中文（简体）”，然后设置主机名、新用户名及密码</a:t>
            </a:r>
            <a:r>
              <a:rPr lang="en-US" altLang="zh-CN" sz="2400"/>
              <a:t> </a:t>
            </a:r>
            <a:r>
              <a:rPr lang="zh-CN" altLang="en-US" sz="2400"/>
              <a:t>，之后按照默认选项安装，在遇到磁盘分区对话框，提示“将改动写入磁盘吗？”时，选择“是”，如图 10-3-10 所示。</a:t>
            </a:r>
            <a:endParaRPr lang="zh-CN" altLang="en-US" sz="2400"/>
          </a:p>
        </p:txBody>
      </p:sp>
      <p:pic>
        <p:nvPicPr>
          <p:cNvPr id="7" name="图片 6" descr="QQ截图202204121959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55595" y="2277110"/>
            <a:ext cx="5661660" cy="444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469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  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部署渗透环境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35915" y="1053465"/>
            <a:ext cx="1116393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>
                <a:solidFill>
                  <a:srgbClr val="FFC000"/>
                </a:solidFill>
              </a:rPr>
              <a:t>        </a:t>
            </a:r>
            <a:r>
              <a:rPr lang="zh-CN" altLang="en-US" sz="2400">
                <a:solidFill>
                  <a:srgbClr val="FFC000"/>
                </a:solidFill>
              </a:rPr>
              <a:t>步骤 6</a:t>
            </a:r>
            <a:r>
              <a:rPr lang="zh-CN" altLang="en-US" sz="2400"/>
              <a:t>：重启之后，用设置的账号、密码登录系统，右键单击屏幕右上角网络，根据规划的网络拓扑配置 IP 地址，配置方式如图 10-3-11 所示。</a:t>
            </a:r>
            <a:endParaRPr lang="zh-CN" altLang="en-US" sz="2400"/>
          </a:p>
        </p:txBody>
      </p:sp>
      <p:pic>
        <p:nvPicPr>
          <p:cNvPr id="8" name="图片 7" descr="QQ截图202204122001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43660" y="1917065"/>
            <a:ext cx="8470265" cy="4410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30275"/>
            <a:chOff x="0" y="-42"/>
            <a:chExt cx="19219" cy="146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5" cy="1239"/>
              <a:chOff x="756" y="1232"/>
              <a:chExt cx="1305" cy="123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756" y="158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323" y="127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1776" y="203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756" y="156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1323" y="125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1776" y="201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469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 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 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部署渗透环境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116" y="2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839470" y="981075"/>
            <a:ext cx="297180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3. 安装数据包分析软件</a:t>
            </a:r>
            <a:endParaRPr b="1" kern="0" spc="300">
              <a:solidFill>
                <a:srgbClr val="01786A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1815" y="1485265"/>
            <a:ext cx="1106043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/>
              <a:t>          </a:t>
            </a:r>
            <a:r>
              <a:rPr lang="zh-CN" altLang="en-US" sz="2400"/>
              <a:t>在被测试机上按照规划网络拓扑图配置 IP 地址，并安装数据包分析软件 Wireshark。访问 Wireshark 官方网站，下载 Windows 64 位版本的安装包，如图 10-3-12 所示。运行安装程序，按照提示依次安装。</a:t>
            </a:r>
            <a:endParaRPr lang="zh-CN" altLang="en-US" sz="2400"/>
          </a:p>
        </p:txBody>
      </p:sp>
      <p:pic>
        <p:nvPicPr>
          <p:cNvPr id="7" name="图片 6" descr="QQ截图2022041220045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99740" y="2684145"/>
            <a:ext cx="4522470" cy="4011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4" grpId="1"/>
      <p:bldP spid="5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2" name="组合 31"/>
          <p:cNvGrpSpPr/>
          <p:nvPr/>
        </p:nvGrpSpPr>
        <p:grpSpPr>
          <a:xfrm>
            <a:off x="0" y="-26670"/>
            <a:ext cx="12204065" cy="930275"/>
            <a:chOff x="0" y="-42"/>
            <a:chExt cx="19219" cy="146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5" cy="1239"/>
              <a:chOff x="756" y="1232"/>
              <a:chExt cx="1305" cy="123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756" y="158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323" y="127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1776" y="203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756" y="156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1323" y="125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1776" y="201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683" y="-42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任务延</a:t>
              </a:r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伸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469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 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 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部署渗透环境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570" y="45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/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106" name="圆角矩形 105"/>
          <p:cNvSpPr/>
          <p:nvPr/>
        </p:nvSpPr>
        <p:spPr>
          <a:xfrm>
            <a:off x="911860" y="2277110"/>
            <a:ext cx="10266680" cy="2744470"/>
          </a:xfrm>
          <a:prstGeom prst="roundRect">
            <a:avLst/>
          </a:prstGeom>
          <a:solidFill>
            <a:srgbClr val="83A29D"/>
          </a:solidFill>
          <a:ln w="25400" cap="flat" cmpd="sng" algn="ctr">
            <a:noFill/>
            <a:prstDash val="solid"/>
          </a:ln>
          <a:effectLst>
            <a:outerShdw blurRad="215900" dist="152400" dir="2700000" algn="tl" rotWithShape="0">
              <a:prstClr val="black">
                <a:alpha val="18000"/>
              </a:prstClr>
            </a:outerShdw>
          </a:effectLst>
        </p:spPr>
        <p:txBody>
          <a:bodyPr lIns="68589" tIns="34295" rIns="68589" bIns="34295"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1225" y="2925445"/>
            <a:ext cx="1026668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/>
              <a:t>        </a:t>
            </a:r>
            <a:r>
              <a:rPr lang="zh-CN" altLang="en-US" sz="3200"/>
              <a:t>访问 Kali 官网，下载虚拟机专用的安装包，导入到 VMware Workstation 并且运行，同时进行网络调研，进一步了解数字取证操作系统。</a:t>
            </a:r>
            <a:endParaRPr lang="zh-CN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5" grpId="0"/>
      <p:bldP spid="106" grpId="1" animBg="1"/>
      <p:bldP spid="5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5400000">
            <a:off x="523240" y="2117090"/>
            <a:ext cx="6857365" cy="2624455"/>
          </a:xfrm>
          <a:prstGeom prst="rect">
            <a:avLst/>
          </a:prstGeom>
          <a:solidFill>
            <a:srgbClr val="5B7A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5664200" y="2205355"/>
            <a:ext cx="53028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sz="4000" b="1">
                <a:solidFill>
                  <a:srgbClr val="F6573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配置防火墙防御攻击</a:t>
            </a:r>
            <a:endParaRPr sz="4000" b="1">
              <a:solidFill>
                <a:srgbClr val="F6573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863590" y="3140710"/>
            <a:ext cx="5005070" cy="3046310"/>
            <a:chOff x="9713" y="5060"/>
            <a:chExt cx="7348" cy="4091"/>
          </a:xfrm>
        </p:grpSpPr>
        <p:sp>
          <p:nvSpPr>
            <p:cNvPr id="27" name="文本框 26"/>
            <p:cNvSpPr txBox="1"/>
            <p:nvPr/>
          </p:nvSpPr>
          <p:spPr>
            <a:xfrm>
              <a:off x="10054" y="5060"/>
              <a:ext cx="7007" cy="4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auto">
                <a:lnSpc>
                  <a:spcPct val="150000"/>
                </a:lnSpc>
              </a:pPr>
              <a:r>
                <a:rPr lang="zh-CN" altLang="en-US" sz="32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任务描述</a:t>
              </a:r>
              <a:endParaRPr lang="zh-CN" altLang="en-US" sz="32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  <a:p>
              <a:pPr algn="l" fontAlgn="auto">
                <a:lnSpc>
                  <a:spcPct val="150000"/>
                </a:lnSpc>
              </a:pPr>
              <a:r>
                <a:rPr lang="zh-CN" altLang="en-US" sz="32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任务分析</a:t>
              </a:r>
              <a:endParaRPr lang="zh-CN" altLang="en-US" sz="32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  <a:p>
              <a:pPr algn="l" fontAlgn="auto">
                <a:lnSpc>
                  <a:spcPct val="150000"/>
                </a:lnSpc>
              </a:pPr>
              <a:r>
                <a:rPr lang="zh-CN" altLang="en-US" sz="32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</a:t>
              </a:r>
              <a:r>
                <a:rPr lang="zh-CN" altLang="en-US" sz="32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实施</a:t>
              </a:r>
              <a:endParaRPr lang="zh-CN" altLang="en-US" sz="32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  <a:p>
              <a:pPr algn="l" fontAlgn="auto">
                <a:lnSpc>
                  <a:spcPct val="150000"/>
                </a:lnSpc>
                <a:buClrTx/>
                <a:buSzTx/>
                <a:buFontTx/>
              </a:pPr>
              <a:r>
                <a:rPr lang="zh-CN" altLang="en-US" sz="32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任务延</a:t>
              </a:r>
              <a:r>
                <a:rPr lang="zh-CN" altLang="en-US" sz="32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伸</a:t>
              </a:r>
              <a:endParaRPr lang="zh-CN" altLang="en-US" sz="32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9713" y="5543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713" y="6607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9713" y="7574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9713" y="8541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792220" y="1772920"/>
            <a:ext cx="47180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4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任务</a:t>
            </a:r>
            <a:r>
              <a:rPr lang="en-US" altLang="zh-CN" sz="4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endParaRPr lang="en-US" altLang="zh-CN" sz="4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545840" y="1465580"/>
            <a:ext cx="1034415" cy="2755265"/>
            <a:chOff x="5584" y="2308"/>
            <a:chExt cx="1629" cy="4339"/>
          </a:xfrm>
        </p:grpSpPr>
        <p:cxnSp>
          <p:nvCxnSpPr>
            <p:cNvPr id="6" name="直接连接符 5"/>
            <p:cNvCxnSpPr/>
            <p:nvPr/>
          </p:nvCxnSpPr>
          <p:spPr>
            <a:xfrm flipH="1">
              <a:off x="5614" y="5967"/>
              <a:ext cx="6" cy="6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5584" y="6647"/>
              <a:ext cx="60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6543" y="2338"/>
              <a:ext cx="67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7194" y="2308"/>
              <a:ext cx="0" cy="57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圆角矩形 105"/>
          <p:cNvSpPr/>
          <p:nvPr/>
        </p:nvSpPr>
        <p:spPr>
          <a:xfrm>
            <a:off x="1177290" y="2277110"/>
            <a:ext cx="10266680" cy="2744470"/>
          </a:xfrm>
          <a:prstGeom prst="roundRect">
            <a:avLst/>
          </a:prstGeom>
          <a:solidFill>
            <a:srgbClr val="83A29D"/>
          </a:solidFill>
          <a:ln w="25400" cap="flat" cmpd="sng" algn="ctr">
            <a:noFill/>
            <a:prstDash val="solid"/>
          </a:ln>
          <a:effectLst>
            <a:outerShdw blurRad="215900" dist="152400" dir="2700000" algn="tl" rotWithShape="0">
              <a:prstClr val="black">
                <a:alpha val="18000"/>
              </a:prstClr>
            </a:outerShdw>
          </a:effectLst>
        </p:spPr>
        <p:txBody>
          <a:bodyPr lIns="68589" tIns="34295" rIns="68589" bIns="3429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55090" y="2249170"/>
            <a:ext cx="9911080" cy="27997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1117600" fontAlgn="auto">
              <a:lnSpc>
                <a:spcPct val="100000"/>
              </a:lnSpc>
              <a:extLst>
                <a:ext uri="{35155182-B16C-46BC-9424-99874614C6A1}">
                  <wpsdc:indentchars xmlns:wpsdc="http://www.wps.cn/officeDocument/2017/drawingmlCustomData" val="200" checksum="2678315250"/>
                </a:ext>
              </a:extLst>
            </a:pPr>
            <a:r>
              <a:rPr lang="zh-CN" altLang="en-US" sz="4400" ker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通过前面的模拟渗透攻击，自强设计公司发现自己的网络确实很脆弱，为了预防来自外网的攻击，需要小小提供解决方案。</a:t>
            </a:r>
            <a:endParaRPr lang="zh-CN" altLang="en-US" sz="4400" ker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0" y="-26670"/>
            <a:ext cx="12294870" cy="904875"/>
            <a:chOff x="0" y="-42"/>
            <a:chExt cx="19362" cy="1425"/>
          </a:xfrm>
        </p:grpSpPr>
        <p:sp>
          <p:nvSpPr>
            <p:cNvPr id="10" name="矩形 9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矩形 1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任务描述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3206" y="43"/>
              <a:ext cx="6156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3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 </a:t>
              </a:r>
              <a:r>
                <a:rPr sz="2400" b="1">
                  <a:solidFill>
                    <a:srgbClr val="FFFF00"/>
                  </a:solidFill>
                  <a:sym typeface="+mn-ea"/>
                </a:rPr>
                <a:t>配置防火墙防御攻击</a:t>
              </a:r>
              <a:endParaRPr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355090" y="2266950"/>
            <a:ext cx="9911080" cy="27997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1117600" fontAlgn="auto">
              <a:lnSpc>
                <a:spcPct val="100000"/>
              </a:lnSpc>
              <a:extLst>
                <a:ext uri="{35155182-B16C-46BC-9424-99874614C6A1}">
                  <wpsdc:indentchars xmlns:wpsdc="http://www.wps.cn/officeDocument/2017/drawingmlCustomData" val="200" checksum="2678315250"/>
                </a:ext>
              </a:extLst>
            </a:pPr>
            <a:r>
              <a:rPr lang="zh-CN" altLang="en-US" sz="4400" ker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通过前面的模拟渗透攻击，自强设计公司发现自己的网络确实很脆弱，为了预防来自外网的攻击，需要小小提供解决方案。</a:t>
            </a:r>
            <a:endParaRPr lang="zh-CN" altLang="en-US" sz="4400" ker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0" y="-8890"/>
            <a:ext cx="12294870" cy="904875"/>
            <a:chOff x="0" y="-42"/>
            <a:chExt cx="19362" cy="1425"/>
          </a:xfrm>
        </p:grpSpPr>
        <p:sp>
          <p:nvSpPr>
            <p:cNvPr id="14" name="矩形 13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任务描述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3206" y="43"/>
              <a:ext cx="6156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algn="l"/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3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 </a:t>
              </a:r>
              <a:r>
                <a:rPr sz="2400" b="1">
                  <a:solidFill>
                    <a:srgbClr val="FFFF00"/>
                  </a:solidFill>
                  <a:sym typeface="+mn-ea"/>
                </a:rPr>
                <a:t>配置防火墙防御攻击</a:t>
              </a:r>
              <a:endParaRPr sz="2400" b="1">
                <a:solidFill>
                  <a:srgbClr val="FFFF00"/>
                </a:solidFill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  <p:bldLst>
      <p:bldP spid="7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" name="组合 12"/>
          <p:cNvGrpSpPr/>
          <p:nvPr/>
        </p:nvGrpSpPr>
        <p:grpSpPr>
          <a:xfrm>
            <a:off x="0" y="-8890"/>
            <a:ext cx="12294870" cy="904875"/>
            <a:chOff x="0" y="-42"/>
            <a:chExt cx="19362" cy="1425"/>
          </a:xfrm>
        </p:grpSpPr>
        <p:sp>
          <p:nvSpPr>
            <p:cNvPr id="14" name="矩形 13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任务分析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3206" y="43"/>
              <a:ext cx="6156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algn="l"/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3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 </a:t>
              </a:r>
              <a:r>
                <a:rPr sz="2400" b="1">
                  <a:solidFill>
                    <a:srgbClr val="FFFF00"/>
                  </a:solidFill>
                  <a:sym typeface="+mn-ea"/>
                </a:rPr>
                <a:t>配置防火墙防御攻击</a:t>
              </a:r>
              <a:endParaRPr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106" name="圆角矩形 105"/>
          <p:cNvSpPr/>
          <p:nvPr/>
        </p:nvSpPr>
        <p:spPr>
          <a:xfrm>
            <a:off x="1105535" y="1341120"/>
            <a:ext cx="10266680" cy="2744470"/>
          </a:xfrm>
          <a:prstGeom prst="roundRect">
            <a:avLst/>
          </a:prstGeom>
          <a:solidFill>
            <a:srgbClr val="83A29D"/>
          </a:solidFill>
          <a:ln w="25400" cap="flat" cmpd="sng" algn="ctr">
            <a:noFill/>
            <a:prstDash val="solid"/>
          </a:ln>
          <a:effectLst>
            <a:outerShdw blurRad="215900" dist="152400" dir="2700000" algn="tl" rotWithShape="0">
              <a:prstClr val="black">
                <a:alpha val="18000"/>
              </a:prstClr>
            </a:outerShdw>
          </a:effectLst>
        </p:spPr>
        <p:txBody>
          <a:bodyPr lIns="68589" tIns="34295" rIns="68589" bIns="34295"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71905" y="1805940"/>
            <a:ext cx="9936480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>
                <a:solidFill>
                  <a:schemeClr val="bg1"/>
                </a:solidFill>
              </a:rPr>
              <a:t>       </a:t>
            </a:r>
            <a:r>
              <a:rPr lang="zh-CN" altLang="en-US" sz="2800">
                <a:solidFill>
                  <a:schemeClr val="bg1"/>
                </a:solidFill>
              </a:rPr>
              <a:t>防御来自外网的攻击，比较好的方式是使用硬件防火墙。本任务采用硬件防火墙，完善自强设计公司的网络防御体系，然后在防火墙上配置了上网认证、网页过滤和开启攻击防护等功能。任务路线如图 10-3-24 所示。</a:t>
            </a:r>
            <a:endParaRPr lang="zh-CN" altLang="en-US" sz="2800">
              <a:solidFill>
                <a:schemeClr val="bg1"/>
              </a:solidFill>
            </a:endParaRPr>
          </a:p>
        </p:txBody>
      </p:sp>
      <p:pic>
        <p:nvPicPr>
          <p:cNvPr id="3" name="图片 2" descr="QQ截图202204130831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7985" y="4293235"/>
            <a:ext cx="6423025" cy="2126615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23570" y="901065"/>
            <a:ext cx="435991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部署硬件防火墙</a:t>
            </a:r>
            <a:endParaRPr sz="2200" b="1" kern="0" spc="300">
              <a:solidFill>
                <a:srgbClr val="01786A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9765" y="1269365"/>
            <a:ext cx="10880090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11200" fontAlgn="auto">
              <a:extLst>
                <a:ext uri="{35155182-B16C-46BC-9424-99874614C6A1}">
                  <wpsdc:indentchars xmlns:wpsdc="http://www.wps.cn/officeDocument/2017/drawingmlCustomData" val="200" checksum="3773799597"/>
                </a:ext>
              </a:extLst>
            </a:pPr>
            <a:r>
              <a:rPr lang="zh-CN" altLang="en-US" sz="2800"/>
              <a:t>经自强设计公司同意后，采购了硬件防火墙，部署到公司网络中，用于代替原有的无线路由器，被替换下来的无线路由器只提供无线上网功能，作为有线网络的补充，部</a:t>
            </a:r>
            <a:endParaRPr lang="zh-CN" altLang="en-US" sz="2800"/>
          </a:p>
          <a:p>
            <a:pPr indent="711200" fontAlgn="auto">
              <a:extLst>
                <a:ext uri="{35155182-B16C-46BC-9424-99874614C6A1}">
                  <wpsdc:indentchars xmlns:wpsdc="http://www.wps.cn/officeDocument/2017/drawingmlCustomData" val="200" checksum="3773799597"/>
                </a:ext>
              </a:extLst>
            </a:pPr>
            <a:r>
              <a:rPr lang="zh-CN" altLang="en-US" sz="2800"/>
              <a:t>署硬件防火墙之后的网络拓扑如图 10-3-25 所示。</a:t>
            </a:r>
            <a:endParaRPr lang="zh-CN" altLang="en-US" sz="2800"/>
          </a:p>
        </p:txBody>
      </p:sp>
      <p:grpSp>
        <p:nvGrpSpPr>
          <p:cNvPr id="32" name="组合 31"/>
          <p:cNvGrpSpPr/>
          <p:nvPr/>
        </p:nvGrpSpPr>
        <p:grpSpPr>
          <a:xfrm>
            <a:off x="0" y="-26670"/>
            <a:ext cx="12236450" cy="904875"/>
            <a:chOff x="0" y="-42"/>
            <a:chExt cx="19270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</a:t>
              </a:r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3114" y="71"/>
              <a:ext cx="6156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3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 </a:t>
              </a:r>
              <a:r>
                <a:rPr sz="2400" b="1">
                  <a:solidFill>
                    <a:srgbClr val="FFFF00"/>
                  </a:solidFill>
                  <a:sym typeface="+mn-ea"/>
                </a:rPr>
                <a:t>配置防火墙防御攻击</a:t>
              </a:r>
              <a:endParaRPr sz="2400" b="1">
                <a:solidFill>
                  <a:srgbClr val="FFFF00"/>
                </a:solidFill>
                <a:sym typeface="+mn-ea"/>
              </a:endParaRPr>
            </a:p>
          </p:txBody>
        </p:sp>
      </p:grpSp>
      <p:pic>
        <p:nvPicPr>
          <p:cNvPr id="2" name="图片 1" descr="QQ截图202204130838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9650" y="2997200"/>
            <a:ext cx="7270750" cy="3702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1" grpId="1"/>
      <p:bldP spid="12" grpId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551815" y="1341120"/>
            <a:ext cx="435991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 配置硬件防火墙</a:t>
            </a:r>
            <a:endParaRPr sz="2200" b="1" kern="0" spc="300">
              <a:solidFill>
                <a:srgbClr val="01786A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</a:t>
              </a:r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3001" y="184"/>
              <a:ext cx="6047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3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</a:t>
              </a:r>
              <a:r>
                <a:rPr sz="2400" b="1">
                  <a:solidFill>
                    <a:srgbClr val="FFFF00"/>
                  </a:solidFill>
                  <a:sym typeface="+mn-ea"/>
                </a:rPr>
                <a:t>配置防火墙防御攻击</a:t>
              </a:r>
              <a:endParaRPr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551815" y="2614295"/>
            <a:ext cx="11278870" cy="2186940"/>
          </a:xfrm>
          <a:prstGeom prst="rect">
            <a:avLst/>
          </a:prstGeom>
          <a:solidFill>
            <a:srgbClr val="5B7A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39470" y="2997200"/>
            <a:ext cx="10208895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>
                <a:solidFill>
                  <a:schemeClr val="bg1"/>
                </a:solidFill>
              </a:rPr>
              <a:t>          </a:t>
            </a:r>
            <a:r>
              <a:rPr lang="zh-CN" altLang="en-US" sz="2800">
                <a:solidFill>
                  <a:schemeClr val="bg1"/>
                </a:solidFill>
              </a:rPr>
              <a:t>项目组先按照硬件防火墙使用说明书实现全网的互联互通，在硬件防火墙上配置了上网认证、网页过滤和开启攻击防护 3 种功能。</a:t>
            </a:r>
            <a:endParaRPr lang="zh-CN" altLang="en-US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 bldLvl="0" animBg="1"/>
      <p:bldP spid="2" grpId="0"/>
      <p:bldP spid="11" grpId="1"/>
      <p:bldP spid="4" grpId="1" animBg="1"/>
      <p:bldP spid="2" grpId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94870" cy="904875"/>
            <a:chOff x="0" y="-42"/>
            <a:chExt cx="19362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</a:t>
              </a:r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3206" y="111"/>
              <a:ext cx="6156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3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 </a:t>
              </a:r>
              <a:r>
                <a:rPr sz="2400" b="1">
                  <a:solidFill>
                    <a:srgbClr val="FFFF00"/>
                  </a:solidFill>
                  <a:sym typeface="+mn-ea"/>
                </a:rPr>
                <a:t>配置防火墙防御攻击</a:t>
              </a:r>
              <a:endParaRPr sz="2400" b="1">
                <a:solidFill>
                  <a:srgbClr val="FFFF00"/>
                </a:solidFill>
                <a:sym typeface="+mn-ea"/>
              </a:endParaRPr>
            </a:p>
          </p:txBody>
        </p:sp>
      </p:grpSp>
      <p:pic>
        <p:nvPicPr>
          <p:cNvPr id="3" name="图片 2" descr="QQ截图2022041308414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55595" y="2637155"/>
            <a:ext cx="6082030" cy="40233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83615" y="979805"/>
            <a:ext cx="1011301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（1）上网认证</a:t>
            </a:r>
            <a:endParaRPr lang="zh-CN" altLang="en-US" sz="2400"/>
          </a:p>
          <a:p>
            <a:r>
              <a:rPr lang="zh-CN" altLang="en-US" sz="2400">
                <a:solidFill>
                  <a:srgbClr val="FFC000"/>
                </a:solidFill>
              </a:rPr>
              <a:t>步骤 1</a:t>
            </a:r>
            <a:r>
              <a:rPr lang="zh-CN" altLang="en-US" sz="2400"/>
              <a:t>：创建用户。使用浏览器访问防火墙登录地址，输入管理员账号、密码登录防火墙，然后选择“对象用户”下拉按钮中的“本地用户”命令，最后根据提示创建账号与默认密码，如图 10-3-26 所示。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055370" y="405130"/>
            <a:ext cx="1875790" cy="593725"/>
            <a:chOff x="8080" y="524"/>
            <a:chExt cx="2954" cy="935"/>
          </a:xfrm>
        </p:grpSpPr>
        <p:sp>
          <p:nvSpPr>
            <p:cNvPr id="48" name="文本框 47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 </a:t>
              </a:r>
              <a:r>
                <a:rPr lang="zh-CN" altLang="en-US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项目分析</a:t>
              </a:r>
              <a:endParaRPr lang="zh-CN" altLang="en-US"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 userDrawn="1"/>
        </p:nvSpPr>
        <p:spPr>
          <a:xfrm>
            <a:off x="234438" y="172219"/>
            <a:ext cx="532237" cy="499409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586354" y="503432"/>
            <a:ext cx="360641" cy="338397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 descr="QQ截图202204121926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2620" y="2564765"/>
            <a:ext cx="7728585" cy="368046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054735" y="404495"/>
            <a:ext cx="1875790" cy="593725"/>
            <a:chOff x="8080" y="524"/>
            <a:chExt cx="2954" cy="935"/>
          </a:xfrm>
        </p:grpSpPr>
        <p:sp>
          <p:nvSpPr>
            <p:cNvPr id="3" name="文本框 2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 </a:t>
              </a:r>
              <a:r>
                <a:rPr lang="zh-CN" altLang="en-US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项目分析</a:t>
              </a:r>
              <a:endParaRPr lang="zh-CN" altLang="en-US"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586105" y="1052830"/>
            <a:ext cx="11110595" cy="11684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ts val="28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网络受到攻击，应该查看攻击发生的原因，在经过授权后，可采用渗透测试的方法模拟攻击，然后有针对性地进行防御，另外为了避免类似的攻击发生，最好配置防火墙进行防御。项目结构如图 10-3-1 所示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7" name="图片 6" descr="QQ截图202204121926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9605" y="2564765"/>
            <a:ext cx="7728585" cy="368046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061720" y="404495"/>
            <a:ext cx="1875790" cy="593725"/>
            <a:chOff x="8080" y="524"/>
            <a:chExt cx="2954" cy="935"/>
          </a:xfrm>
        </p:grpSpPr>
        <p:sp>
          <p:nvSpPr>
            <p:cNvPr id="9" name="文本框 8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 </a:t>
              </a:r>
              <a:r>
                <a:rPr lang="zh-CN" altLang="en-US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项目分析</a:t>
              </a:r>
              <a:endParaRPr lang="zh-CN" altLang="en-US"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94870" cy="904875"/>
            <a:chOff x="0" y="-42"/>
            <a:chExt cx="19362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</a:t>
              </a:r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3097" y="140"/>
              <a:ext cx="6265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3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 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</a:t>
              </a:r>
              <a:r>
                <a:rPr sz="2400" b="1">
                  <a:solidFill>
                    <a:srgbClr val="FFFF00"/>
                  </a:solidFill>
                  <a:sym typeface="+mn-ea"/>
                </a:rPr>
                <a:t>配置防火墙防御攻击</a:t>
              </a:r>
              <a:endParaRPr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965835" y="1196975"/>
            <a:ext cx="963358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/>
              <a:t>       </a:t>
            </a:r>
            <a:r>
              <a:rPr lang="zh-CN" altLang="en-US" sz="2000">
                <a:solidFill>
                  <a:srgbClr val="FFC000"/>
                </a:solidFill>
              </a:rPr>
              <a:t>步骤 2</a:t>
            </a:r>
            <a:r>
              <a:rPr lang="zh-CN" altLang="en-US" sz="2000"/>
              <a:t>：在左边菜单中选择“配置”中的“用户识别”选项，在“Web 认证参数配置”面板中选择“HTTPS”认证方式，如图 10-3-27 所示。今后内网用户访问外网都会弹出认证页面，需要输入账号和密码才能访问外网。</a:t>
            </a:r>
            <a:endParaRPr lang="zh-CN" altLang="en-US" sz="2000"/>
          </a:p>
        </p:txBody>
      </p:sp>
      <p:pic>
        <p:nvPicPr>
          <p:cNvPr id="4" name="图片 3" descr="QQ截图202204130903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63750" y="2349500"/>
            <a:ext cx="7773670" cy="3783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306935" cy="904875"/>
            <a:chOff x="0" y="-42"/>
            <a:chExt cx="19381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</a:t>
              </a:r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3116" y="130"/>
              <a:ext cx="6265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3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 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</a:t>
              </a:r>
              <a:r>
                <a:rPr sz="2400" b="1">
                  <a:solidFill>
                    <a:srgbClr val="FFFF00"/>
                  </a:solidFill>
                  <a:sym typeface="+mn-ea"/>
                </a:rPr>
                <a:t>配置防火墙防御攻击</a:t>
              </a:r>
              <a:endParaRPr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020445" y="856615"/>
            <a:ext cx="1003617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sz="2400"/>
              <a:t>（2）网页过滤</a:t>
            </a:r>
            <a:endParaRPr sz="2400"/>
          </a:p>
          <a:p>
            <a:r>
              <a:rPr lang="en-US" sz="2400"/>
              <a:t>         </a:t>
            </a:r>
            <a:r>
              <a:rPr sz="2400">
                <a:solidFill>
                  <a:srgbClr val="FFC000"/>
                </a:solidFill>
              </a:rPr>
              <a:t>步骤 1</a:t>
            </a:r>
            <a:r>
              <a:rPr sz="2400"/>
              <a:t>：打开左边菜单“控制”选项中的“URL 过滤”面板，然后在对话框中单击“新建”按钮，打开网页过滤功能，如图 10-3-28 所示。</a:t>
            </a:r>
            <a:endParaRPr sz="2400"/>
          </a:p>
        </p:txBody>
      </p:sp>
      <p:pic>
        <p:nvPicPr>
          <p:cNvPr id="3" name="图片 2" descr="QQ截图202204130905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0920" y="1988820"/>
            <a:ext cx="7515225" cy="4589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</a:t>
              </a:r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2888" y="31"/>
              <a:ext cx="613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3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 配置防火墙防御攻击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51815" y="881380"/>
            <a:ext cx="11589385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rgbClr val="FFC000"/>
                </a:solidFill>
              </a:rPr>
              <a:t>           </a:t>
            </a:r>
            <a:r>
              <a:rPr lang="zh-CN" altLang="en-US" sz="3200">
                <a:solidFill>
                  <a:srgbClr val="FFC000"/>
                </a:solidFill>
              </a:rPr>
              <a:t>步骤 2</a:t>
            </a:r>
            <a:r>
              <a:rPr lang="zh-CN" altLang="en-US" sz="3200"/>
              <a:t>：在新打开的窗口中创建名字为“禁止危险网站”的 URL 过滤规则，目的安全域为“trust”，URL 类别中将“阻止访问”与“记录日志”均勾选，如图 10-3-29 所示。</a:t>
            </a:r>
            <a:endParaRPr lang="zh-CN" altLang="en-US" sz="3200"/>
          </a:p>
        </p:txBody>
      </p:sp>
      <p:pic>
        <p:nvPicPr>
          <p:cNvPr id="2" name="图片 1" descr="QQ截图202204130906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59785" y="2349500"/>
            <a:ext cx="4720590" cy="4362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2" name="组合 31"/>
          <p:cNvGrpSpPr/>
          <p:nvPr/>
        </p:nvGrpSpPr>
        <p:grpSpPr>
          <a:xfrm>
            <a:off x="0" y="-26670"/>
            <a:ext cx="12204065" cy="930275"/>
            <a:chOff x="0" y="-42"/>
            <a:chExt cx="19219" cy="146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5" cy="1239"/>
              <a:chOff x="756" y="1232"/>
              <a:chExt cx="1305" cy="123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756" y="158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323" y="127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1776" y="203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756" y="156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1323" y="125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1776" y="201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683" y="-42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任务延</a:t>
              </a:r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伸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570" y="45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/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106" name="圆角矩形 105"/>
          <p:cNvSpPr/>
          <p:nvPr/>
        </p:nvSpPr>
        <p:spPr>
          <a:xfrm>
            <a:off x="911225" y="2277110"/>
            <a:ext cx="10266680" cy="2744470"/>
          </a:xfrm>
          <a:prstGeom prst="roundRect">
            <a:avLst/>
          </a:prstGeom>
          <a:solidFill>
            <a:srgbClr val="83A29D"/>
          </a:solidFill>
          <a:ln w="25400" cap="flat" cmpd="sng" algn="ctr">
            <a:noFill/>
            <a:prstDash val="solid"/>
          </a:ln>
          <a:effectLst>
            <a:outerShdw blurRad="215900" dist="152400" dir="2700000" algn="tl" rotWithShape="0">
              <a:prstClr val="black">
                <a:alpha val="18000"/>
              </a:prstClr>
            </a:outerShdw>
          </a:effectLst>
        </p:spPr>
        <p:txBody>
          <a:bodyPr lIns="68589" tIns="34295" rIns="68589" bIns="34295"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1225" y="2925445"/>
            <a:ext cx="1026668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/>
              <a:t>        </a:t>
            </a:r>
            <a:r>
              <a:rPr lang="zh-CN" altLang="en-US" sz="3200"/>
              <a:t>请查阅相关资料了解防火墙的流量控制、访问控制、VPN 等功能，分小组聊聊身边的网络用了哪些安全功能。</a:t>
            </a:r>
            <a:endParaRPr lang="zh-CN" altLang="en-US" sz="3200"/>
          </a:p>
        </p:txBody>
      </p:sp>
      <p:sp>
        <p:nvSpPr>
          <p:cNvPr id="3" name="文本框 2"/>
          <p:cNvSpPr txBox="1"/>
          <p:nvPr/>
        </p:nvSpPr>
        <p:spPr>
          <a:xfrm>
            <a:off x="8183880" y="19685"/>
            <a:ext cx="389763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400" b="1">
                <a:solidFill>
                  <a:srgbClr val="FFFF00"/>
                </a:solidFill>
                <a:sym typeface="+mn-ea"/>
              </a:rPr>
              <a:t>任务</a:t>
            </a:r>
            <a:r>
              <a:rPr lang="en-US" altLang="zh-CN" sz="2400" b="1">
                <a:solidFill>
                  <a:srgbClr val="FFFF00"/>
                </a:solidFill>
                <a:sym typeface="+mn-ea"/>
              </a:rPr>
              <a:t>3</a:t>
            </a:r>
            <a:r>
              <a:rPr lang="zh-CN" altLang="en-US" sz="2400" b="1">
                <a:solidFill>
                  <a:srgbClr val="FFFF00"/>
                </a:solidFill>
                <a:sym typeface="+mn-ea"/>
              </a:rPr>
              <a:t>   配置防火墙防御攻击</a:t>
            </a:r>
            <a:endParaRPr lang="zh-CN" altLang="en-US" sz="2400" b="1">
              <a:solidFill>
                <a:srgbClr val="FFFF00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055370" y="405130"/>
            <a:ext cx="1875790" cy="593725"/>
            <a:chOff x="8080" y="524"/>
            <a:chExt cx="2954" cy="935"/>
          </a:xfrm>
        </p:grpSpPr>
        <p:sp>
          <p:nvSpPr>
            <p:cNvPr id="48" name="文本框 47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 </a:t>
              </a:r>
              <a:r>
                <a:rPr lang="zh-CN" altLang="en-US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项目评价</a:t>
              </a:r>
              <a:endParaRPr lang="zh-CN" altLang="en-US"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52450" y="1269365"/>
            <a:ext cx="11110595" cy="450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08000" fontAlgn="auto">
              <a:lnSpc>
                <a:spcPts val="28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>
                <a:solidFill>
                  <a:srgbClr val="F6573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根据项目完成情况填涂表</a:t>
            </a:r>
            <a:endParaRPr lang="zh-CN" altLang="en-US" sz="2000">
              <a:solidFill>
                <a:srgbClr val="F6573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234438" y="172219"/>
            <a:ext cx="532237" cy="499409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586354" y="503432"/>
            <a:ext cx="360641" cy="338397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aphicFrame>
        <p:nvGraphicFramePr>
          <p:cNvPr id="9" name="表格 8"/>
          <p:cNvGraphicFramePr/>
          <p:nvPr>
            <p:custDataLst>
              <p:tags r:id="rId1"/>
            </p:custDataLst>
          </p:nvPr>
        </p:nvGraphicFramePr>
        <p:xfrm>
          <a:off x="1912620" y="2277110"/>
          <a:ext cx="8532495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3170"/>
                <a:gridCol w="3762375"/>
                <a:gridCol w="2266950"/>
              </a:tblGrid>
              <a:tr h="6400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类</a:t>
                      </a:r>
                      <a:r>
                        <a:rPr lang="en-US" altLang="zh-CN" sz="20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 </a:t>
                      </a:r>
                      <a:r>
                        <a:rPr lang="zh-CN" altLang="en-US" sz="20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别</a:t>
                      </a:r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>
                    <a:solidFill>
                      <a:srgbClr val="83A29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内</a:t>
                      </a:r>
                      <a:r>
                        <a:rPr lang="en-US" altLang="zh-CN" sz="20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 </a:t>
                      </a:r>
                      <a:r>
                        <a:rPr lang="zh-CN" altLang="en-US" sz="20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容</a:t>
                      </a:r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>
                    <a:solidFill>
                      <a:srgbClr val="83A29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评</a:t>
                      </a:r>
                      <a:r>
                        <a:rPr lang="en-US" altLang="zh-CN" sz="20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 </a:t>
                      </a:r>
                      <a:r>
                        <a:rPr lang="zh-CN" altLang="en-US" sz="20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分</a:t>
                      </a:r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>
                    <a:solidFill>
                      <a:srgbClr val="83A29D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项目质量</a:t>
                      </a:r>
                      <a:endParaRPr lang="zh-CN" altLang="en-US"/>
                    </a:p>
                  </a:txBody>
                  <a:tcPr>
                    <a:solidFill>
                      <a:srgbClr val="E4EB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en-US" sz="1600"/>
                        <a:t>1. 各个任务的评价汇总</a:t>
                      </a:r>
                      <a:endParaRPr lang="zh-CN" altLang="en-US" sz="1600"/>
                    </a:p>
                    <a:p>
                      <a:pPr algn="l">
                        <a:buNone/>
                      </a:pPr>
                      <a:r>
                        <a:rPr lang="zh-CN" altLang="en-US" sz="1600"/>
                        <a:t>2. 项目完成质量</a:t>
                      </a:r>
                      <a:endParaRPr lang="zh-CN" altLang="en-US" sz="1600"/>
                    </a:p>
                  </a:txBody>
                  <a:tcPr>
                    <a:solidFill>
                      <a:srgbClr val="E4E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☆☆☆</a:t>
                      </a:r>
                      <a:endParaRPr lang="zh-CN" altLang="en-US"/>
                    </a:p>
                  </a:txBody>
                  <a:tcPr>
                    <a:solidFill>
                      <a:srgbClr val="E4EBEA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团队协作</a:t>
                      </a:r>
                      <a:endParaRPr lang="zh-CN" altLang="en-US"/>
                    </a:p>
                  </a:txBody>
                  <a:tcPr>
                    <a:solidFill>
                      <a:srgbClr val="E4EB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600"/>
                        <a:t>1. 团队分工、协作机制及合作效果</a:t>
                      </a:r>
                      <a:endParaRPr lang="zh-CN" altLang="en-US" sz="1600"/>
                    </a:p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600"/>
                        <a:t>2. 协作创新情况</a:t>
                      </a:r>
                      <a:endParaRPr lang="zh-CN" altLang="en-US" sz="1600"/>
                    </a:p>
                  </a:txBody>
                  <a:tcPr>
                    <a:solidFill>
                      <a:srgbClr val="E4E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>
                          <a:sym typeface="+mn-ea"/>
                        </a:rPr>
                        <a:t>☆☆☆</a:t>
                      </a:r>
                      <a:endParaRPr lang="zh-CN" altLang="en-US"/>
                    </a:p>
                  </a:txBody>
                  <a:tcPr>
                    <a:solidFill>
                      <a:srgbClr val="E4EBEA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职业规范</a:t>
                      </a:r>
                      <a:endParaRPr lang="zh-CN" altLang="en-US"/>
                    </a:p>
                  </a:txBody>
                  <a:tcPr>
                    <a:solidFill>
                      <a:srgbClr val="E4EB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600"/>
                        <a:t>1. 项目管理、实施环境规范</a:t>
                      </a:r>
                      <a:endParaRPr lang="zh-CN" altLang="en-US" sz="1600"/>
                    </a:p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600"/>
                        <a:t>2. 项目实施过程、相关文档的规范</a:t>
                      </a:r>
                      <a:endParaRPr lang="zh-CN" altLang="en-US" sz="1600"/>
                    </a:p>
                  </a:txBody>
                  <a:tcPr>
                    <a:solidFill>
                      <a:srgbClr val="E4E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>
                          <a:sym typeface="+mn-ea"/>
                        </a:rPr>
                        <a:t>☆☆☆</a:t>
                      </a:r>
                      <a:endParaRPr lang="zh-CN" altLang="en-US"/>
                    </a:p>
                  </a:txBody>
                  <a:tcPr>
                    <a:solidFill>
                      <a:srgbClr val="E4EBEA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建议</a:t>
                      </a:r>
                      <a:endParaRPr lang="zh-CN" altLang="en-US"/>
                    </a:p>
                  </a:txBody>
                  <a:tcPr>
                    <a:solidFill>
                      <a:srgbClr val="E4EB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zh-CN" altLang="en-US" sz="1600"/>
                    </a:p>
                  </a:txBody>
                  <a:tcPr>
                    <a:solidFill>
                      <a:srgbClr val="E4E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rgbClr val="E4EBEA"/>
                    </a:solidFill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551815" y="1268730"/>
            <a:ext cx="11110595" cy="450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508000" fontAlgn="auto">
              <a:lnSpc>
                <a:spcPts val="28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>
                <a:solidFill>
                  <a:srgbClr val="F6573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根据项目完成情况填涂表</a:t>
            </a:r>
            <a:endParaRPr lang="zh-CN" altLang="en-US" sz="2000">
              <a:solidFill>
                <a:srgbClr val="F6573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1200150" y="1845310"/>
            <a:ext cx="9928225" cy="3667760"/>
          </a:xfrm>
          <a:prstGeom prst="rect">
            <a:avLst/>
          </a:prstGeom>
          <a:solidFill>
            <a:srgbClr val="83A29D"/>
          </a:solidFill>
          <a:ln w="69850" cap="flat" cmpd="sng" algn="ctr">
            <a:solidFill>
              <a:srgbClr val="A2B9B5"/>
            </a:solidFill>
            <a:prstDash val="solid"/>
          </a:ln>
          <a:effectLst>
            <a:outerShdw blurRad="152400" dist="38100" dir="810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055370" y="405130"/>
            <a:ext cx="1875790" cy="593725"/>
            <a:chOff x="8080" y="524"/>
            <a:chExt cx="2954" cy="935"/>
          </a:xfrm>
        </p:grpSpPr>
        <p:sp>
          <p:nvSpPr>
            <p:cNvPr id="48" name="文本框 47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 </a:t>
              </a:r>
              <a:r>
                <a:rPr lang="zh-CN" altLang="en-US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项目总结</a:t>
              </a:r>
              <a:endParaRPr lang="zh-CN" altLang="en-US"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384935" y="2348230"/>
            <a:ext cx="9743440" cy="239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080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本项目依据行动导向理念，将行业中的网络攻击安全防御的典型工作过程转化为项目学习内容，共分为部署渗透测试环境、查看与防御 ARP 攻击、配置防火墙防御攻击3 个任务。让学生了解简单渗透测试的流程及常用渗透测试软件，学会数据包分析软件的简单使用方法，掌握防御 ARP 攻击的方法，体验硬件防火墙的部署和简单配置，为以后专业学习打下基础，同时培养网络信息安全意识。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234438" y="172219"/>
            <a:ext cx="532237" cy="499409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586354" y="503432"/>
            <a:ext cx="360641" cy="338397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2" grpId="0"/>
      <p:bldP spid="34" grpId="1" animBg="1"/>
      <p:bldP spid="22" grpId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055370" y="405130"/>
            <a:ext cx="1875790" cy="593725"/>
            <a:chOff x="8080" y="524"/>
            <a:chExt cx="2954" cy="935"/>
          </a:xfrm>
        </p:grpSpPr>
        <p:sp>
          <p:nvSpPr>
            <p:cNvPr id="48" name="文本框 47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 </a:t>
              </a:r>
              <a:r>
                <a:rPr lang="zh-CN" altLang="en-US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项目拓展</a:t>
              </a:r>
              <a:endParaRPr lang="zh-CN" altLang="en-US"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 userDrawn="1"/>
        </p:nvSpPr>
        <p:spPr>
          <a:xfrm>
            <a:off x="234438" y="172219"/>
            <a:ext cx="532237" cy="499409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586354" y="503432"/>
            <a:ext cx="360641" cy="338397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135505" y="2774950"/>
            <a:ext cx="8279130" cy="1127760"/>
            <a:chOff x="2231" y="3694"/>
            <a:chExt cx="13038" cy="1776"/>
          </a:xfrm>
        </p:grpSpPr>
        <p:sp>
          <p:nvSpPr>
            <p:cNvPr id="5" name="圆角矩形 4"/>
            <p:cNvSpPr/>
            <p:nvPr/>
          </p:nvSpPr>
          <p:spPr>
            <a:xfrm>
              <a:off x="3250" y="4199"/>
              <a:ext cx="12019" cy="1241"/>
            </a:xfrm>
            <a:prstGeom prst="roundRect">
              <a:avLst/>
            </a:prstGeom>
            <a:solidFill>
              <a:srgbClr val="22B2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sz="3000"/>
                <a:t>富强公司信息安全保护</a:t>
              </a:r>
              <a:endParaRPr sz="3000"/>
            </a:p>
          </p:txBody>
        </p:sp>
        <p:sp>
          <p:nvSpPr>
            <p:cNvPr id="4" name="椭圆 3"/>
            <p:cNvSpPr/>
            <p:nvPr/>
          </p:nvSpPr>
          <p:spPr>
            <a:xfrm>
              <a:off x="2231" y="3694"/>
              <a:ext cx="1776" cy="1776"/>
            </a:xfrm>
            <a:prstGeom prst="ellipse">
              <a:avLst/>
            </a:prstGeom>
            <a:solidFill>
              <a:srgbClr val="FFCB3F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055370" y="405130"/>
            <a:ext cx="1875790" cy="593725"/>
            <a:chOff x="8080" y="524"/>
            <a:chExt cx="2954" cy="935"/>
          </a:xfrm>
        </p:grpSpPr>
        <p:sp>
          <p:nvSpPr>
            <p:cNvPr id="48" name="文本框 47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 </a:t>
              </a:r>
              <a:r>
                <a:rPr lang="zh-CN" altLang="en-US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项目拓展</a:t>
              </a:r>
              <a:endParaRPr lang="zh-CN" altLang="en-US"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 userDrawn="1"/>
        </p:nvSpPr>
        <p:spPr>
          <a:xfrm>
            <a:off x="234438" y="172219"/>
            <a:ext cx="532237" cy="499409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586354" y="503432"/>
            <a:ext cx="360641" cy="338397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76095" y="1073785"/>
            <a:ext cx="8888095" cy="1291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63807E"/>
                </a:solidFill>
              </a:rPr>
              <a:t>1. 项目背景</a:t>
            </a:r>
            <a:endParaRPr lang="zh-CN" altLang="en-US" sz="2400" b="1">
              <a:solidFill>
                <a:srgbClr val="63807E"/>
              </a:solidFill>
            </a:endParaRPr>
          </a:p>
          <a:p>
            <a:r>
              <a:rPr lang="en-US" altLang="zh-CN"/>
              <a:t>        </a:t>
            </a:r>
            <a:r>
              <a:rPr lang="zh-CN" altLang="en-US"/>
              <a:t>富强公司是一家从事建筑设计的公司，公司内的台式计算机使用有线网络上网，移</a:t>
            </a:r>
            <a:endParaRPr lang="zh-CN" altLang="en-US"/>
          </a:p>
          <a:p>
            <a:r>
              <a:rPr lang="zh-CN" altLang="en-US"/>
              <a:t>动设备使用无线路由器上网，并在内网部署了云存储服务器和 Web 服务器等应用系统。</a:t>
            </a:r>
            <a:endParaRPr lang="zh-CN" altLang="en-US"/>
          </a:p>
          <a:p>
            <a:r>
              <a:rPr lang="zh-CN" altLang="en-US"/>
              <a:t>公司的现有网络拓扑如下图所示。</a:t>
            </a:r>
            <a:endParaRPr lang="zh-CN" altLang="en-US"/>
          </a:p>
        </p:txBody>
      </p:sp>
      <p:pic>
        <p:nvPicPr>
          <p:cNvPr id="4" name="图片 3" descr="202204122036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63495" y="2564765"/>
            <a:ext cx="7334885" cy="3895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055370" y="405130"/>
            <a:ext cx="1875790" cy="593725"/>
            <a:chOff x="8080" y="524"/>
            <a:chExt cx="2954" cy="935"/>
          </a:xfrm>
        </p:grpSpPr>
        <p:sp>
          <p:nvSpPr>
            <p:cNvPr id="48" name="文本框 47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 </a:t>
              </a:r>
              <a:r>
                <a:rPr lang="zh-CN" altLang="en-US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项目拓展</a:t>
              </a:r>
              <a:endParaRPr lang="zh-CN" altLang="en-US"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 userDrawn="1"/>
        </p:nvSpPr>
        <p:spPr>
          <a:xfrm>
            <a:off x="234438" y="172219"/>
            <a:ext cx="532237" cy="499409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586354" y="503432"/>
            <a:ext cx="360641" cy="338397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76095" y="1261110"/>
            <a:ext cx="8888095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63807E"/>
                </a:solidFill>
              </a:rPr>
              <a:t>2. 预期目标</a:t>
            </a:r>
            <a:endParaRPr lang="zh-CN" altLang="en-US" sz="2400" b="1">
              <a:solidFill>
                <a:srgbClr val="63807E"/>
              </a:solidFill>
            </a:endParaRPr>
          </a:p>
          <a:p>
            <a:r>
              <a:rPr lang="en-US" altLang="zh-CN"/>
              <a:t>        </a:t>
            </a:r>
            <a:r>
              <a:rPr lang="zh-CN" altLang="en-US"/>
              <a:t>富强公司希望能将公司业务信息、应用系统安全保护起来，并做一定的网络攻击安</a:t>
            </a:r>
            <a:endParaRPr lang="zh-CN" altLang="en-US"/>
          </a:p>
          <a:p>
            <a:r>
              <a:rPr lang="zh-CN" altLang="en-US"/>
              <a:t>全防御。具体要求如下：</a:t>
            </a:r>
            <a:endParaRPr lang="zh-CN" altLang="en-US"/>
          </a:p>
          <a:p>
            <a:r>
              <a:rPr lang="zh-CN" altLang="en-US"/>
              <a:t>1）从制度、硬件设备、技术培训等方面设计公司的网络信息安全保护方案。</a:t>
            </a:r>
            <a:endParaRPr lang="zh-CN" altLang="en-US"/>
          </a:p>
          <a:p>
            <a:r>
              <a:rPr lang="zh-CN" altLang="en-US"/>
              <a:t>2）从个人、业务静态数据及业务动态数据等方面进行业务信息安全保护。</a:t>
            </a:r>
            <a:endParaRPr lang="zh-CN" altLang="en-US"/>
          </a:p>
          <a:p>
            <a:r>
              <a:rPr lang="zh-CN" altLang="en-US"/>
              <a:t>3）对私有云存储服务器、Web 服务器等应用系统进行信息收集并加固。</a:t>
            </a:r>
            <a:endParaRPr lang="zh-CN" altLang="en-US"/>
          </a:p>
          <a:p>
            <a:r>
              <a:rPr lang="zh-CN" altLang="en-US"/>
              <a:t>4）做简单的渗透测试，让公司的网络能应对常规的网络攻击。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920240" y="3589655"/>
            <a:ext cx="8888095" cy="1845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63807E"/>
                </a:solidFill>
              </a:rPr>
              <a:t>3. 项目资讯</a:t>
            </a:r>
            <a:endParaRPr lang="zh-CN" altLang="en-US" sz="2400" b="1">
              <a:solidFill>
                <a:srgbClr val="63807E"/>
              </a:solidFill>
            </a:endParaRPr>
          </a:p>
          <a:p>
            <a:r>
              <a:t>（1）设计网络信息安全保护方案应该体现内容包括</a:t>
            </a:r>
          </a:p>
          <a:p/>
          <a:p>
            <a:r>
              <a:t>（2）探测、收集、捕获网络信息的工具有</a:t>
            </a:r>
          </a:p>
          <a:p/>
          <a:p>
            <a:r>
              <a:t>（3）通常渗透测试分哪几个步骤，有哪些需要注意的？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2280285" y="4546600"/>
            <a:ext cx="815911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333625" y="5085080"/>
            <a:ext cx="809180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279650" y="5661660"/>
            <a:ext cx="81559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261870" y="6380480"/>
            <a:ext cx="81559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240145" y="4796790"/>
            <a:ext cx="419925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2247265" y="6021070"/>
            <a:ext cx="81559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  <p:bldLst>
      <p:bldP spid="2" grpId="1"/>
      <p:bldP spid="4" grpId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055370" y="405130"/>
            <a:ext cx="1875790" cy="593725"/>
            <a:chOff x="8080" y="524"/>
            <a:chExt cx="2954" cy="935"/>
          </a:xfrm>
        </p:grpSpPr>
        <p:sp>
          <p:nvSpPr>
            <p:cNvPr id="48" name="文本框 47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 </a:t>
              </a:r>
              <a:r>
                <a:rPr lang="zh-CN" altLang="en-US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项目拓展</a:t>
              </a:r>
              <a:endParaRPr lang="zh-CN" altLang="en-US"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 userDrawn="1"/>
        </p:nvSpPr>
        <p:spPr>
          <a:xfrm>
            <a:off x="234438" y="172219"/>
            <a:ext cx="532237" cy="499409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586354" y="503432"/>
            <a:ext cx="360641" cy="338397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85620" y="1025525"/>
            <a:ext cx="888809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63807E"/>
                </a:solidFill>
              </a:rPr>
              <a:t>4. 项目计划</a:t>
            </a:r>
            <a:endParaRPr lang="zh-CN" altLang="en-US" sz="2400" b="1">
              <a:solidFill>
                <a:srgbClr val="63807E"/>
              </a:solidFill>
            </a:endParaRPr>
          </a:p>
          <a:p>
            <a:r>
              <a:rPr lang="en-US" altLang="zh-CN"/>
              <a:t>  </a:t>
            </a:r>
            <a:endParaRPr lang="en-US" altLang="zh-CN"/>
          </a:p>
          <a:p>
            <a:r>
              <a:t>绘制项目计划思维导图。</a:t>
            </a:r>
          </a:p>
        </p:txBody>
      </p:sp>
      <p:sp>
        <p:nvSpPr>
          <p:cNvPr id="4" name="矩形 3"/>
          <p:cNvSpPr/>
          <p:nvPr/>
        </p:nvSpPr>
        <p:spPr>
          <a:xfrm>
            <a:off x="1991995" y="2132965"/>
            <a:ext cx="8831580" cy="4175760"/>
          </a:xfrm>
          <a:prstGeom prst="rect">
            <a:avLst/>
          </a:prstGeom>
          <a:noFill/>
          <a:ln w="19050">
            <a:solidFill>
              <a:srgbClr val="5B7A7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055370" y="405130"/>
            <a:ext cx="1875790" cy="593725"/>
            <a:chOff x="8080" y="524"/>
            <a:chExt cx="2954" cy="935"/>
          </a:xfrm>
        </p:grpSpPr>
        <p:sp>
          <p:nvSpPr>
            <p:cNvPr id="48" name="文本框 47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 </a:t>
              </a:r>
              <a:r>
                <a:rPr lang="zh-CN" altLang="en-US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学习目标</a:t>
              </a:r>
              <a:endParaRPr lang="zh-CN" altLang="en-US"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 userDrawn="1"/>
        </p:nvSpPr>
        <p:spPr>
          <a:xfrm>
            <a:off x="234438" y="172219"/>
            <a:ext cx="532237" cy="499409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586354" y="503432"/>
            <a:ext cx="360641" cy="338397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424430" y="1781810"/>
            <a:ext cx="7684135" cy="3839845"/>
            <a:chOff x="4044" y="2354"/>
            <a:chExt cx="12101" cy="6047"/>
          </a:xfrm>
        </p:grpSpPr>
        <p:grpSp>
          <p:nvGrpSpPr>
            <p:cNvPr id="2" name="组合 1"/>
            <p:cNvGrpSpPr/>
            <p:nvPr/>
          </p:nvGrpSpPr>
          <p:grpSpPr>
            <a:xfrm>
              <a:off x="4227" y="2354"/>
              <a:ext cx="11669" cy="6047"/>
              <a:chOff x="1787" y="2539"/>
              <a:chExt cx="9907" cy="6047"/>
            </a:xfrm>
          </p:grpSpPr>
          <p:cxnSp>
            <p:nvCxnSpPr>
              <p:cNvPr id="18" name="直接连接符 17"/>
              <p:cNvCxnSpPr/>
              <p:nvPr/>
            </p:nvCxnSpPr>
            <p:spPr>
              <a:xfrm>
                <a:off x="1787" y="2539"/>
                <a:ext cx="9907" cy="0"/>
              </a:xfrm>
              <a:prstGeom prst="line">
                <a:avLst/>
              </a:prstGeom>
              <a:ln w="12700">
                <a:solidFill>
                  <a:srgbClr val="5B7A7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1787" y="8586"/>
                <a:ext cx="9907" cy="0"/>
              </a:xfrm>
              <a:prstGeom prst="line">
                <a:avLst/>
              </a:prstGeom>
              <a:ln w="12700">
                <a:solidFill>
                  <a:srgbClr val="5B7A7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文本框 7"/>
            <p:cNvSpPr txBox="1">
              <a:spLocks noChangeArrowheads="1"/>
            </p:cNvSpPr>
            <p:nvPr/>
          </p:nvSpPr>
          <p:spPr bwMode="auto">
            <a:xfrm>
              <a:off x="4044" y="3018"/>
              <a:ext cx="12101" cy="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l" hangingPunct="0">
                <a:buFontTx/>
                <a:buNone/>
              </a:pPr>
              <a:r>
                <a:rPr lang="zh-CN" altLang="en-US" sz="2000" kern="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• 能部署简单的渗透测试环境。</a:t>
              </a:r>
              <a:endParaRPr lang="zh-CN" altLang="en-US" sz="2000" kern="0" noProof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" name="文本框 7"/>
            <p:cNvSpPr txBox="1">
              <a:spLocks noChangeArrowheads="1"/>
            </p:cNvSpPr>
            <p:nvPr/>
          </p:nvSpPr>
          <p:spPr bwMode="auto">
            <a:xfrm>
              <a:off x="4044" y="4607"/>
              <a:ext cx="11881" cy="1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l" hangingPunct="0">
                <a:buFontTx/>
                <a:buNone/>
              </a:pPr>
              <a:r>
                <a:rPr lang="zh-CN" altLang="en-US" sz="2400" kern="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Noto Sans S Chinese Medium" panose="020B0600000000000000" charset="-122"/>
                  <a:ea typeface="Noto Sans S Chinese Medium" panose="020B0600000000000000" charset="-122"/>
                  <a:cs typeface="Noto Sans S Chinese Medium" panose="020B0600000000000000" charset="-122"/>
                </a:rPr>
                <a:t>• </a:t>
              </a:r>
              <a:r>
                <a:rPr lang="zh-CN" altLang="en-US" sz="2000" kern="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能利用工具软件捕获、查看网络数据包，并且有针对性地防御 ARP 攻击。</a:t>
              </a:r>
              <a:endParaRPr lang="zh-CN" altLang="en-US" sz="2000" kern="0" noProof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5" name="文本框 7"/>
            <p:cNvSpPr txBox="1">
              <a:spLocks noChangeArrowheads="1"/>
            </p:cNvSpPr>
            <p:nvPr/>
          </p:nvSpPr>
          <p:spPr bwMode="auto">
            <a:xfrm>
              <a:off x="4044" y="6504"/>
              <a:ext cx="11823" cy="1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l" hangingPunct="0">
                <a:buClrTx/>
                <a:buSzTx/>
                <a:buFontTx/>
                <a:buNone/>
              </a:pPr>
              <a:r>
                <a:rPr lang="zh-CN" altLang="en-US" sz="2400" kern="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Noto Sans S Chinese Medium" panose="020B0600000000000000" charset="-122"/>
                  <a:ea typeface="Noto Sans S Chinese Medium" panose="020B0600000000000000" charset="-122"/>
                  <a:cs typeface="Noto Sans S Chinese Medium" panose="020B0600000000000000" charset="-122"/>
                </a:rPr>
                <a:t>• </a:t>
              </a:r>
              <a:r>
                <a:rPr lang="zh-CN" altLang="en-US" sz="2000" kern="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会配置上网认证、网页过滤、攻击防护等防火墙功能，防御网络攻击。</a:t>
              </a:r>
              <a:endParaRPr lang="zh-CN" altLang="en-US" sz="2000" kern="0" noProof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055370" y="405130"/>
            <a:ext cx="1875790" cy="593725"/>
            <a:chOff x="8080" y="524"/>
            <a:chExt cx="2954" cy="935"/>
          </a:xfrm>
        </p:grpSpPr>
        <p:sp>
          <p:nvSpPr>
            <p:cNvPr id="48" name="文本框 47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 </a:t>
              </a:r>
              <a:r>
                <a:rPr lang="zh-CN" altLang="en-US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项目拓展</a:t>
              </a:r>
              <a:endParaRPr lang="zh-CN" altLang="en-US"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 userDrawn="1"/>
        </p:nvSpPr>
        <p:spPr>
          <a:xfrm>
            <a:off x="234438" y="172219"/>
            <a:ext cx="532237" cy="499409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586354" y="503432"/>
            <a:ext cx="360641" cy="338397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85620" y="1025525"/>
            <a:ext cx="888809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63807E"/>
                </a:solidFill>
              </a:rPr>
              <a:t>5. 项目实施</a:t>
            </a:r>
            <a:endParaRPr lang="zh-CN" altLang="en-US" sz="2400" b="1">
              <a:solidFill>
                <a:srgbClr val="63807E"/>
              </a:solidFill>
            </a:endParaRPr>
          </a:p>
          <a:p>
            <a:r>
              <a:rPr lang="en-US" altLang="zh-CN"/>
              <a:t>根据实训条件、人员分工等情况参考项目计划实施。</a:t>
            </a:r>
            <a:endParaRPr lang="en-US" altLang="zh-CN"/>
          </a:p>
          <a:p>
            <a:r>
              <a:rPr lang="en-US" altLang="zh-CN" b="1"/>
              <a:t>任务 1：信息安全防护方案设计</a:t>
            </a:r>
            <a:endParaRPr lang="en-US" altLang="zh-CN" b="1"/>
          </a:p>
          <a:p>
            <a:r>
              <a:rPr lang="en-US" altLang="zh-CN"/>
              <a:t>1）制定相关制度。查找资料，结合实际情况制定，以文档形式提交。</a:t>
            </a:r>
            <a:endParaRPr lang="en-US" altLang="zh-CN"/>
          </a:p>
          <a:p>
            <a:r>
              <a:rPr lang="en-US" altLang="zh-CN"/>
              <a:t>2）规划网络拓扑图。根据实际情况选择设备，标注出设备名称、端口号等信息。</a:t>
            </a:r>
            <a:endParaRPr lang="en-US" altLang="zh-CN"/>
          </a:p>
        </p:txBody>
      </p:sp>
      <p:sp>
        <p:nvSpPr>
          <p:cNvPr id="4" name="矩形 3"/>
          <p:cNvSpPr/>
          <p:nvPr/>
        </p:nvSpPr>
        <p:spPr>
          <a:xfrm>
            <a:off x="1776730" y="2620645"/>
            <a:ext cx="8831580" cy="3347085"/>
          </a:xfrm>
          <a:prstGeom prst="rect">
            <a:avLst/>
          </a:prstGeom>
          <a:noFill/>
          <a:ln w="19050">
            <a:solidFill>
              <a:srgbClr val="5B7A7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055370" y="405130"/>
            <a:ext cx="1875790" cy="593725"/>
            <a:chOff x="8080" y="524"/>
            <a:chExt cx="2954" cy="935"/>
          </a:xfrm>
        </p:grpSpPr>
        <p:sp>
          <p:nvSpPr>
            <p:cNvPr id="48" name="文本框 47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 </a:t>
              </a:r>
              <a:r>
                <a:rPr lang="zh-CN" altLang="en-US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项目拓展</a:t>
              </a:r>
              <a:endParaRPr lang="zh-CN" altLang="en-US"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 userDrawn="1"/>
        </p:nvSpPr>
        <p:spPr>
          <a:xfrm>
            <a:off x="234438" y="172219"/>
            <a:ext cx="532237" cy="499409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586354" y="503432"/>
            <a:ext cx="360641" cy="338397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00480" y="1412875"/>
            <a:ext cx="97142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3）列出设备清单、功能及 IP 配置。根据上一步的网络拓扑图完成，如表格不够，可自行加页。</a:t>
            </a:r>
            <a:endParaRPr lang="zh-CN" altLang="en-US"/>
          </a:p>
        </p:txBody>
      </p:sp>
      <p:pic>
        <p:nvPicPr>
          <p:cNvPr id="5" name="图片 4" descr="202204122043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1860" y="2277110"/>
            <a:ext cx="10353675" cy="3650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055370" y="405130"/>
            <a:ext cx="1875790" cy="593725"/>
            <a:chOff x="8080" y="524"/>
            <a:chExt cx="2954" cy="935"/>
          </a:xfrm>
        </p:grpSpPr>
        <p:sp>
          <p:nvSpPr>
            <p:cNvPr id="48" name="文本框 47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 </a:t>
              </a:r>
              <a:r>
                <a:rPr lang="zh-CN" altLang="en-US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项目拓展</a:t>
              </a:r>
              <a:endParaRPr lang="zh-CN" altLang="en-US"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 userDrawn="1"/>
        </p:nvSpPr>
        <p:spPr>
          <a:xfrm>
            <a:off x="234438" y="172219"/>
            <a:ext cx="532237" cy="499409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586354" y="503432"/>
            <a:ext cx="360641" cy="338397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85620" y="1025525"/>
            <a:ext cx="888809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63807E"/>
                </a:solidFill>
              </a:rPr>
              <a:t>6. 项目总结</a:t>
            </a:r>
            <a:endParaRPr lang="zh-CN" altLang="en-US" sz="2400" b="1">
              <a:solidFill>
                <a:srgbClr val="63807E"/>
              </a:solidFill>
            </a:endParaRPr>
          </a:p>
          <a:p>
            <a:r>
              <a:rPr lang="en-US" altLang="zh-CN"/>
              <a:t>（1）过程记录  </a:t>
            </a:r>
            <a:endParaRPr lang="en-US" altLang="zh-CN"/>
          </a:p>
          <a:p>
            <a:r>
              <a:t>记录项目实施过程中的各种情况，为工作总结提供依据，如表格不够，可自行加页。</a:t>
            </a:r>
          </a:p>
        </p:txBody>
      </p:sp>
      <p:pic>
        <p:nvPicPr>
          <p:cNvPr id="3" name="图片 2" descr="202204121755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1270" y="1988820"/>
            <a:ext cx="9654540" cy="250888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703705" y="4437380"/>
            <a:ext cx="86137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（2）工作总结</a:t>
            </a:r>
            <a:endParaRPr lang="zh-CN" altLang="en-US"/>
          </a:p>
          <a:p>
            <a:r>
              <a:rPr lang="en-US" altLang="zh-CN"/>
              <a:t> </a:t>
            </a:r>
            <a:r>
              <a:rPr lang="zh-CN" altLang="en-US"/>
              <a:t>从整体工作情况、工作内容、反思与改进等几个方面进行总结。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417955" y="5125085"/>
            <a:ext cx="9334500" cy="1398905"/>
          </a:xfrm>
          <a:prstGeom prst="rect">
            <a:avLst/>
          </a:prstGeom>
          <a:noFill/>
          <a:ln w="19050">
            <a:solidFill>
              <a:srgbClr val="5B7A7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055370" y="405130"/>
            <a:ext cx="1875790" cy="593725"/>
            <a:chOff x="8080" y="524"/>
            <a:chExt cx="2954" cy="935"/>
          </a:xfrm>
        </p:grpSpPr>
        <p:sp>
          <p:nvSpPr>
            <p:cNvPr id="48" name="文本框 47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 </a:t>
              </a:r>
              <a:r>
                <a:rPr lang="zh-CN" altLang="en-US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项目拓展</a:t>
              </a:r>
              <a:endParaRPr lang="zh-CN" altLang="en-US"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 userDrawn="1"/>
        </p:nvSpPr>
        <p:spPr>
          <a:xfrm>
            <a:off x="234438" y="172219"/>
            <a:ext cx="532237" cy="499409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586354" y="503432"/>
            <a:ext cx="360641" cy="338397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76095" y="998855"/>
            <a:ext cx="888809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63807E"/>
                </a:solidFill>
              </a:rPr>
              <a:t>7. 项目评价</a:t>
            </a:r>
            <a:endParaRPr lang="zh-CN" altLang="en-US" sz="2400" b="1">
              <a:solidFill>
                <a:srgbClr val="63807E"/>
              </a:solidFill>
            </a:endParaRPr>
          </a:p>
          <a:p>
            <a:endParaRPr sz="2400"/>
          </a:p>
        </p:txBody>
      </p:sp>
      <p:pic>
        <p:nvPicPr>
          <p:cNvPr id="4" name="图片 3" descr="202204121759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33805" y="1414780"/>
            <a:ext cx="9564370" cy="52457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25400" y="4173220"/>
            <a:ext cx="12217400" cy="2698750"/>
          </a:xfrm>
          <a:prstGeom prst="rect">
            <a:avLst/>
          </a:prstGeom>
          <a:solidFill>
            <a:srgbClr val="5B7A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222750" y="1701165"/>
            <a:ext cx="4678680" cy="1861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1500" b="1" spc="300" dirty="0">
                <a:solidFill>
                  <a:srgbClr val="5B7A79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谢谢！</a:t>
            </a:r>
            <a:endParaRPr lang="zh-CN" altLang="en-US" sz="11500" b="1" spc="300" dirty="0">
              <a:solidFill>
                <a:srgbClr val="5B7A79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21590" y="3932555"/>
            <a:ext cx="12223115" cy="180000"/>
          </a:xfrm>
          <a:prstGeom prst="rect">
            <a:avLst/>
          </a:prstGeom>
          <a:solidFill>
            <a:srgbClr val="83A29D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理工社logo矢量图-横排黑色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915" y="189230"/>
            <a:ext cx="2760345" cy="4400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5400000">
            <a:off x="523240" y="2117090"/>
            <a:ext cx="6857365" cy="2624455"/>
          </a:xfrm>
          <a:prstGeom prst="rect">
            <a:avLst/>
          </a:prstGeom>
          <a:solidFill>
            <a:srgbClr val="5B7A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5664200" y="2205355"/>
            <a:ext cx="42868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>
                <a:solidFill>
                  <a:srgbClr val="F6573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部署渗透</a:t>
            </a:r>
            <a:r>
              <a:rPr lang="zh-CN" altLang="en-US" sz="4000" b="1">
                <a:solidFill>
                  <a:srgbClr val="F6573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环境  </a:t>
            </a:r>
            <a:endParaRPr lang="zh-CN" altLang="en-US" sz="4000" b="1">
              <a:solidFill>
                <a:srgbClr val="F6573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879465" y="3140710"/>
            <a:ext cx="5005070" cy="3046310"/>
            <a:chOff x="9713" y="5060"/>
            <a:chExt cx="7348" cy="4091"/>
          </a:xfrm>
        </p:grpSpPr>
        <p:sp>
          <p:nvSpPr>
            <p:cNvPr id="27" name="文本框 26"/>
            <p:cNvSpPr txBox="1"/>
            <p:nvPr/>
          </p:nvSpPr>
          <p:spPr>
            <a:xfrm>
              <a:off x="10054" y="5060"/>
              <a:ext cx="7007" cy="4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auto">
                <a:lnSpc>
                  <a:spcPct val="150000"/>
                </a:lnSpc>
              </a:pPr>
              <a:r>
                <a:rPr lang="zh-CN" altLang="en-US" sz="32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任务描述</a:t>
              </a:r>
              <a:endParaRPr lang="zh-CN" altLang="en-US" sz="32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  <a:p>
              <a:pPr algn="l" fontAlgn="auto">
                <a:lnSpc>
                  <a:spcPct val="150000"/>
                </a:lnSpc>
              </a:pPr>
              <a:r>
                <a:rPr lang="zh-CN" altLang="en-US" sz="32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任务分析</a:t>
              </a:r>
              <a:endParaRPr lang="zh-CN" altLang="en-US" sz="32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  <a:p>
              <a:pPr algn="l" fontAlgn="auto">
                <a:lnSpc>
                  <a:spcPct val="150000"/>
                </a:lnSpc>
              </a:pPr>
              <a:r>
                <a:rPr lang="zh-CN" altLang="en-US" sz="32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任务准备</a:t>
              </a:r>
              <a:endParaRPr lang="zh-CN" altLang="en-US" sz="32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  <a:p>
              <a:pPr algn="l" fontAlgn="auto">
                <a:lnSpc>
                  <a:spcPct val="150000"/>
                </a:lnSpc>
                <a:buClrTx/>
                <a:buSzTx/>
                <a:buFontTx/>
              </a:pPr>
              <a:r>
                <a:rPr lang="zh-CN" altLang="en-US" sz="32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任务实施</a:t>
              </a:r>
              <a:endParaRPr lang="zh-CN" altLang="en-US" sz="32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9713" y="5543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713" y="6607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9713" y="7574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9713" y="8541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792220" y="1772920"/>
            <a:ext cx="47180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4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任务1</a:t>
            </a:r>
            <a:endParaRPr lang="zh-CN" altLang="en-US" sz="4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545840" y="1465580"/>
            <a:ext cx="1034415" cy="2755265"/>
            <a:chOff x="5584" y="2308"/>
            <a:chExt cx="1629" cy="4339"/>
          </a:xfrm>
        </p:grpSpPr>
        <p:cxnSp>
          <p:nvCxnSpPr>
            <p:cNvPr id="6" name="直接连接符 5"/>
            <p:cNvCxnSpPr/>
            <p:nvPr/>
          </p:nvCxnSpPr>
          <p:spPr>
            <a:xfrm flipH="1">
              <a:off x="5614" y="5967"/>
              <a:ext cx="6" cy="6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5584" y="6647"/>
              <a:ext cx="60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6543" y="2338"/>
              <a:ext cx="67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7194" y="2308"/>
              <a:ext cx="0" cy="57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圆角矩形 105"/>
          <p:cNvSpPr/>
          <p:nvPr/>
        </p:nvSpPr>
        <p:spPr>
          <a:xfrm>
            <a:off x="1177290" y="2277110"/>
            <a:ext cx="10266680" cy="2744470"/>
          </a:xfrm>
          <a:prstGeom prst="roundRect">
            <a:avLst/>
          </a:prstGeom>
          <a:solidFill>
            <a:srgbClr val="83A29D"/>
          </a:solidFill>
          <a:ln w="25400" cap="flat" cmpd="sng" algn="ctr">
            <a:noFill/>
            <a:prstDash val="solid"/>
          </a:ln>
          <a:effectLst>
            <a:outerShdw blurRad="215900" dist="152400" dir="2700000" algn="tl" rotWithShape="0">
              <a:prstClr val="black">
                <a:alpha val="18000"/>
              </a:prstClr>
            </a:outerShdw>
          </a:effectLst>
        </p:spPr>
        <p:txBody>
          <a:bodyPr lIns="68589" tIns="34295" rIns="68589" bIns="3429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15415" y="2853055"/>
            <a:ext cx="9911080" cy="14452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1117600" fontAlgn="auto">
              <a:lnSpc>
                <a:spcPct val="100000"/>
              </a:lnSpc>
              <a:extLst>
                <a:ext uri="{35155182-B16C-46BC-9424-99874614C6A1}">
                  <wpsdc:indentchars xmlns:wpsdc="http://www.wps.cn/officeDocument/2017/drawingmlCustomData" val="200" checksum="2678315250"/>
                </a:ext>
              </a:extLst>
            </a:pPr>
            <a:r>
              <a:rPr lang="zh-CN" altLang="en-US" sz="4400" ker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小小公司获得自强设计公司的授权，在公司内部搭建简单的渗透测试环境。</a:t>
            </a:r>
            <a:endParaRPr lang="zh-CN" altLang="en-US" sz="4400" ker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10" name="矩形 9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矩形 1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任务描述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4022" y="71"/>
              <a:ext cx="469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  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部署渗透环境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8" grpId="0"/>
      <p:bldP spid="106" grpId="1" animBg="1"/>
      <p:bldP spid="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圆角矩形 105"/>
          <p:cNvSpPr/>
          <p:nvPr/>
        </p:nvSpPr>
        <p:spPr>
          <a:xfrm>
            <a:off x="1029970" y="1989455"/>
            <a:ext cx="10351770" cy="1700530"/>
          </a:xfrm>
          <a:prstGeom prst="roundRect">
            <a:avLst/>
          </a:prstGeom>
          <a:solidFill>
            <a:srgbClr val="83A29D"/>
          </a:solidFill>
          <a:ln w="25400" cap="flat" cmpd="sng" algn="ctr">
            <a:noFill/>
            <a:prstDash val="solid"/>
          </a:ln>
          <a:effectLst>
            <a:outerShdw blurRad="215900" dist="152400" dir="2700000" algn="tl" rotWithShape="0">
              <a:prstClr val="black">
                <a:alpha val="18000"/>
              </a:prstClr>
            </a:outerShdw>
          </a:effectLst>
        </p:spPr>
        <p:txBody>
          <a:bodyPr lIns="68589" tIns="34295" rIns="68589" bIns="3429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85265" y="2055495"/>
            <a:ext cx="9535795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812800" fontAlgn="auto">
              <a:lnSpc>
                <a:spcPct val="100000"/>
              </a:lnSpc>
              <a:extLst>
                <a:ext uri="{35155182-B16C-46BC-9424-99874614C6A1}">
                  <wpsdc:indentchars xmlns:wpsdc="http://www.wps.cn/officeDocument/2017/drawingmlCustomData" val="200" checksum="3877492575"/>
                </a:ext>
              </a:extLst>
            </a:pPr>
            <a:r>
              <a:rPr lang="zh-CN" altLang="en-US" sz="3200" ker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为了让项目顺利进行，通过调研后设计实施方案，</a:t>
            </a:r>
            <a:r>
              <a:rPr lang="en-US" altLang="zh-CN" sz="3200" ker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3200" ker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并规划出网络拓扑，然后部署必要的渗透测试工具。任务路线如图 10-3-2 所示。</a:t>
            </a:r>
            <a:endParaRPr lang="zh-CN" altLang="en-US" sz="3200" ker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任务分析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469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  部署渗透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环境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pic>
        <p:nvPicPr>
          <p:cNvPr id="2" name="图片 1" descr="QQ截图202204121934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9605" y="4004945"/>
            <a:ext cx="8169910" cy="157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8" grpId="0"/>
      <p:bldP spid="106" grpId="1" animBg="1"/>
      <p:bldP spid="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551815" y="1125220"/>
            <a:ext cx="435991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数字取证操作系统</a:t>
            </a:r>
            <a:endParaRPr sz="2200" b="1" kern="0" spc="300">
              <a:solidFill>
                <a:srgbClr val="01786A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3570" y="1845310"/>
            <a:ext cx="1088009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09600" fontAlgn="auto"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数字取证操作系统是集成了数字取证工具的一种操作系统，常见的有 Kali Linux、ArchStrike、BlackArch Linux 等（图 10-3-3），其中 Kali Linux 是基于 Debian 的 Linux 发行版，简称 Kali，预装了许多渗透测试工具，包括 Nmap、Wireshark、John the Ripper 等。</a:t>
            </a:r>
            <a:endParaRPr lang="zh-CN" altLang="en-US" sz="2400"/>
          </a:p>
        </p:txBody>
      </p:sp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任务准备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469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  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部署渗透环境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pic>
        <p:nvPicPr>
          <p:cNvPr id="2" name="图片 1" descr="QQ截图2022041219374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03705" y="4149090"/>
            <a:ext cx="9406255" cy="18167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1" grpId="1"/>
      <p:bldP spid="12" grpId="1"/>
    </p:bldLst>
  </p:timing>
</p:sld>
</file>

<file path=ppt/tags/tag1.xml><?xml version="1.0" encoding="utf-8"?>
<p:tagLst xmlns:p="http://schemas.openxmlformats.org/presentationml/2006/main">
  <p:tag name="KSO_WM_UNIT_TABLE_BEAUTIFY" val="smartTable{84f38019-195b-4ddc-a03d-fc6745de6601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5965</Words>
  <Application>WPS 演示</Application>
  <PresentationFormat>宽屏</PresentationFormat>
  <Paragraphs>442</Paragraphs>
  <Slides>54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67" baseType="lpstr">
      <vt:lpstr>Arial</vt:lpstr>
      <vt:lpstr>宋体</vt:lpstr>
      <vt:lpstr>Wingdings</vt:lpstr>
      <vt:lpstr>思源黑体 CN Bold</vt:lpstr>
      <vt:lpstr>黑体</vt:lpstr>
      <vt:lpstr>等线</vt:lpstr>
      <vt:lpstr>微软雅黑</vt:lpstr>
      <vt:lpstr>方正粗黑宋简体</vt:lpstr>
      <vt:lpstr>Calibri</vt:lpstr>
      <vt:lpstr>Noto Sans S Chinese Medium</vt:lpstr>
      <vt:lpstr>思源黑体 CN Normal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zj</cp:lastModifiedBy>
  <cp:revision>200</cp:revision>
  <dcterms:created xsi:type="dcterms:W3CDTF">2021-03-27T05:45:00Z</dcterms:created>
  <dcterms:modified xsi:type="dcterms:W3CDTF">2022-04-13T04:36:20Z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2052-11.1.0.11365</vt:lpwstr>
  </property>
  <property fmtid="{D5CDD505-2E9C-101B-9397-08002B2CF9AE}" pid="3" name="KSOTemplateUUID">
    <vt:lpwstr>v1.0_mb_O0aFCpq1V6Ik9vD/oznfGg==</vt:lpwstr>
  </property>
  <property fmtid="{D5CDD505-2E9C-101B-9397-08002B2CF9AE}" pid="4" name="ICV">
    <vt:lpwstr>6B8C498DE7DB44B7942B27B4A46D98A1</vt:lpwstr>
  </property>
</Properties>
</file>