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75" r:id="rId3"/>
    <p:sldId id="259" r:id="rId4"/>
    <p:sldId id="256" r:id="rId5"/>
    <p:sldId id="277" r:id="rId6"/>
    <p:sldId id="278" r:id="rId7"/>
    <p:sldId id="279" r:id="rId8"/>
    <p:sldId id="258" r:id="rId9"/>
    <p:sldId id="294" r:id="rId10"/>
    <p:sldId id="295" r:id="rId11"/>
    <p:sldId id="304" r:id="rId12"/>
    <p:sldId id="305" r:id="rId13"/>
    <p:sldId id="306" r:id="rId14"/>
    <p:sldId id="307" r:id="rId15"/>
    <p:sldId id="308" r:id="rId17"/>
    <p:sldId id="309" r:id="rId18"/>
    <p:sldId id="310" r:id="rId19"/>
    <p:sldId id="311" r:id="rId20"/>
    <p:sldId id="317" r:id="rId21"/>
    <p:sldId id="312" r:id="rId22"/>
    <p:sldId id="319" r:id="rId23"/>
    <p:sldId id="320" r:id="rId24"/>
    <p:sldId id="327" r:id="rId25"/>
    <p:sldId id="328" r:id="rId26"/>
    <p:sldId id="329" r:id="rId27"/>
    <p:sldId id="330" r:id="rId28"/>
    <p:sldId id="313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4" r:id="rId42"/>
    <p:sldId id="349" r:id="rId43"/>
    <p:sldId id="350" r:id="rId44"/>
    <p:sldId id="347" r:id="rId45"/>
    <p:sldId id="262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2B9B5"/>
    <a:srgbClr val="83A29D"/>
    <a:srgbClr val="5B7A79"/>
    <a:srgbClr val="22B2B0"/>
    <a:srgbClr val="FFCB3F"/>
    <a:srgbClr val="FFC71D"/>
    <a:srgbClr val="F76851"/>
    <a:srgbClr val="E4EBEA"/>
    <a:srgbClr val="F65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>
        <p:scale>
          <a:sx n="50" d="100"/>
          <a:sy n="50" d="100"/>
        </p:scale>
        <p:origin x="1244" y="400"/>
      </p:cViewPr>
      <p:guideLst>
        <p:guide orient="horz" pos="1520"/>
        <p:guide pos="482"/>
        <p:guide pos="6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-23495" y="-27305"/>
            <a:ext cx="12215495" cy="6860540"/>
          </a:xfrm>
          <a:prstGeom prst="rect">
            <a:avLst/>
          </a:prstGeom>
          <a:solidFill>
            <a:srgbClr val="9BC3E6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815" y="6308725"/>
            <a:ext cx="2230755" cy="3556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598670" y="1628775"/>
            <a:ext cx="7593330" cy="23139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4383405" y="3940810"/>
            <a:ext cx="6619875" cy="732155"/>
            <a:chOff x="9104" y="6442"/>
            <a:chExt cx="9111" cy="1153"/>
          </a:xfrm>
        </p:grpSpPr>
        <p:sp>
          <p:nvSpPr>
            <p:cNvPr id="24" name="矩形 23"/>
            <p:cNvSpPr/>
            <p:nvPr/>
          </p:nvSpPr>
          <p:spPr>
            <a:xfrm>
              <a:off x="9104" y="6442"/>
              <a:ext cx="8874" cy="115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314" y="6482"/>
              <a:ext cx="371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项目 2</a:t>
              </a:r>
              <a:endParaRPr lang="zh-CN" altLang="en-US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342" y="6562"/>
              <a:ext cx="487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FFD966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应用系统信息安全保护 项目</a:t>
              </a:r>
              <a:endParaRPr lang="zh-CN" altLang="en-US" sz="2000" b="1">
                <a:solidFill>
                  <a:srgbClr val="FFD966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031" y="6579"/>
              <a:ext cx="120" cy="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0" name="矩形 9"/>
          <p:cNvSpPr/>
          <p:nvPr/>
        </p:nvSpPr>
        <p:spPr>
          <a:xfrm>
            <a:off x="4599305" y="1556385"/>
            <a:ext cx="7592060" cy="82550"/>
          </a:xfrm>
          <a:prstGeom prst="rect">
            <a:avLst/>
          </a:prstGeom>
          <a:solidFill>
            <a:srgbClr val="83A2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831705" y="1436370"/>
            <a:ext cx="2360295" cy="11811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692140" y="1894205"/>
            <a:ext cx="5406390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charset="-122"/>
                <a:ea typeface="思源黑体 CN Bold" panose="020B0800000000000000" charset="-122"/>
              </a:rPr>
              <a:t>信息技术</a:t>
            </a:r>
            <a:endParaRPr lang="zh-CN" altLang="en-US" sz="9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659755" y="2311400"/>
            <a:ext cx="6531610" cy="1627505"/>
            <a:chOff x="8913" y="3414"/>
            <a:chExt cx="10286" cy="2563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17973" y="3414"/>
              <a:ext cx="1226" cy="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7970" y="3420"/>
              <a:ext cx="0" cy="171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8913" y="5130"/>
              <a:ext cx="9060" cy="0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924" y="5130"/>
              <a:ext cx="0" cy="847"/>
            </a:xfrm>
            <a:prstGeom prst="line">
              <a:avLst/>
            </a:prstGeom>
            <a:ln>
              <a:solidFill>
                <a:schemeClr val="bg1">
                  <a:alpha val="6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4209415" y="1638935"/>
            <a:ext cx="392430" cy="3039110"/>
            <a:chOff x="8550" y="2581"/>
            <a:chExt cx="618" cy="4786"/>
          </a:xfrm>
        </p:grpSpPr>
        <p:sp>
          <p:nvSpPr>
            <p:cNvPr id="9" name="矩形 8"/>
            <p:cNvSpPr/>
            <p:nvPr/>
          </p:nvSpPr>
          <p:spPr>
            <a:xfrm>
              <a:off x="8550" y="2581"/>
              <a:ext cx="618" cy="3628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8551" y="6209"/>
              <a:ext cx="611" cy="11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91770" y="189230"/>
            <a:ext cx="7949565" cy="598170"/>
            <a:chOff x="302" y="298"/>
            <a:chExt cx="12519" cy="942"/>
          </a:xfrm>
        </p:grpSpPr>
        <p:sp>
          <p:nvSpPr>
            <p:cNvPr id="4" name="稻壳儿原创设计师【幻雨工作室】_2"/>
            <p:cNvSpPr txBox="1"/>
            <p:nvPr/>
          </p:nvSpPr>
          <p:spPr>
            <a:xfrm>
              <a:off x="1323" y="480"/>
              <a:ext cx="114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“</a:t>
              </a:r>
              <a:r>
                <a:rPr lang="zh-CN" altLang="en-US" b="1" dirty="0"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十四五”职业教育国家规划教材（中等职业学校公共基础课程教材）</a:t>
              </a:r>
              <a:endParaRPr lang="en-US" altLang="zh-CN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>
                    <a:alpha val="100000"/>
                  </a:srgbClr>
                </a:clrFrom>
                <a:clrTo>
                  <a:srgbClr val="FEFEFE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2" y="298"/>
              <a:ext cx="943" cy="943"/>
            </a:xfrm>
            <a:prstGeom prst="rect">
              <a:avLst/>
            </a:prstGeom>
          </p:spPr>
        </p:pic>
      </p:grpSp>
      <p:sp>
        <p:nvSpPr>
          <p:cNvPr id="42" name="椭圆 41"/>
          <p:cNvSpPr/>
          <p:nvPr/>
        </p:nvSpPr>
        <p:spPr>
          <a:xfrm>
            <a:off x="2783840" y="4220845"/>
            <a:ext cx="640715" cy="640715"/>
          </a:xfrm>
          <a:prstGeom prst="ellipse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344295" y="1341120"/>
            <a:ext cx="1038225" cy="1038225"/>
          </a:xfrm>
          <a:prstGeom prst="ellipse">
            <a:avLst/>
          </a:prstGeom>
          <a:solidFill>
            <a:srgbClr val="A2B9B5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-23495" y="1988820"/>
            <a:ext cx="3016885" cy="476948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751" h="7511">
                <a:moveTo>
                  <a:pt x="996" y="0"/>
                </a:moveTo>
                <a:cubicBezTo>
                  <a:pt x="3070" y="0"/>
                  <a:pt x="4751" y="1681"/>
                  <a:pt x="4751" y="3756"/>
                </a:cubicBezTo>
                <a:cubicBezTo>
                  <a:pt x="4751" y="5830"/>
                  <a:pt x="3070" y="7511"/>
                  <a:pt x="996" y="7511"/>
                </a:cubicBezTo>
                <a:cubicBezTo>
                  <a:pt x="656" y="7511"/>
                  <a:pt x="326" y="7466"/>
                  <a:pt x="13" y="7381"/>
                </a:cubicBezTo>
                <a:lnTo>
                  <a:pt x="0" y="7377"/>
                </a:lnTo>
                <a:lnTo>
                  <a:pt x="0" y="134"/>
                </a:lnTo>
                <a:lnTo>
                  <a:pt x="13" y="130"/>
                </a:lnTo>
                <a:cubicBezTo>
                  <a:pt x="326" y="45"/>
                  <a:pt x="656" y="0"/>
                  <a:pt x="996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908" tIns="60954" rIns="121908" bIns="60954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mph" presetSubtype="0" decel="42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6" presetClass="emph" presetSubtype="0" decel="42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2" grpId="1" bldLvl="0" animBg="1"/>
      <p:bldP spid="47" grpId="0" bldLvl="0" animBg="1"/>
      <p:bldP spid="47" grpId="1" bldLvl="0" animBg="1"/>
      <p:bldP spid="4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469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设计员工手册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27710" y="1628140"/>
            <a:ext cx="903351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</a:rPr>
              <a:t>1. 安全需求确认</a:t>
            </a:r>
            <a:endParaRPr lang="zh-CN" altLang="en-US" sz="2000">
              <a:solidFill>
                <a:srgbClr val="F65738"/>
              </a:solidFill>
            </a:endParaRPr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</a:rPr>
              <a:t>（1）实地勘察</a:t>
            </a:r>
            <a:endParaRPr lang="zh-CN" altLang="en-US" sz="2000">
              <a:solidFill>
                <a:srgbClr val="F65738"/>
              </a:solidFill>
            </a:endParaRPr>
          </a:p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</a:rPr>
              <a:t>小小项目组到小型公司实地勘察，了解了网络设备、计算机、服务器等设备的部署情况，绘制了网络拓扑图，如图 10-2-3 所示。</a:t>
            </a:r>
            <a:endParaRPr lang="zh-CN" altLang="en-US" sz="2000">
              <a:solidFill>
                <a:srgbClr val="F65738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1120" y="1178560"/>
            <a:ext cx="5149215" cy="768350"/>
            <a:chOff x="756" y="1856"/>
            <a:chExt cx="8109" cy="1210"/>
          </a:xfrm>
        </p:grpSpPr>
        <p:sp>
          <p:nvSpPr>
            <p:cNvPr id="11" name="文本框 10"/>
            <p:cNvSpPr txBox="1"/>
            <p:nvPr/>
          </p:nvSpPr>
          <p:spPr>
            <a:xfrm>
              <a:off x="1999" y="1856"/>
              <a:ext cx="6866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1. 安全需求确认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130" y="2925445"/>
            <a:ext cx="6831965" cy="35674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743700" y="2925445"/>
            <a:ext cx="25400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（2）需求确认</a:t>
            </a:r>
            <a:endParaRPr lang="zh-CN" altLang="en-US"/>
          </a:p>
          <a:p>
            <a:r>
              <a:rPr lang="zh-CN" altLang="en-US"/>
              <a:t>与公司沟通后，取得如下功能需求。</a:t>
            </a:r>
            <a:endParaRPr lang="zh-CN" altLang="en-US"/>
          </a:p>
          <a:p>
            <a:r>
              <a:rPr lang="zh-CN" altLang="en-US"/>
              <a:t>①外网用户、内网用户均能访问私有云存储服务器。</a:t>
            </a:r>
            <a:endParaRPr lang="zh-CN" altLang="en-US"/>
          </a:p>
          <a:p>
            <a:r>
              <a:rPr lang="zh-CN" altLang="en-US"/>
              <a:t>②保障私有云存储服务器的安全。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265" y="5372735"/>
            <a:ext cx="5836920" cy="10534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67715" y="856615"/>
            <a:ext cx="5006340" cy="429895"/>
            <a:chOff x="756" y="1873"/>
            <a:chExt cx="7884" cy="677"/>
          </a:xfrm>
        </p:grpSpPr>
        <p:sp>
          <p:nvSpPr>
            <p:cNvPr id="11" name="文本框 10"/>
            <p:cNvSpPr txBox="1"/>
            <p:nvPr/>
          </p:nvSpPr>
          <p:spPr>
            <a:xfrm>
              <a:off x="1774" y="1873"/>
              <a:ext cx="6866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 制订实施方案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64160" y="1484630"/>
            <a:ext cx="46285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通常建议企事业单位进行等级保护，按照自主定级、自主保护的原则，通过定级、备案、安全建设和整改、信息安全等级测评、信息安全检查 5 个阶段构建立体的防护系统，这需要借助专业的公司来实现。而一些小型的企业因为成本原因，会首先满足功能，做一定的防护之后，随着企业的发展再不断提升防护等级。无论哪种情况，网络信息安全项目的实施方案都是需要最优先制订的，通过人防、物防、技防等多维度建立立体的防护体系，实现财产、数据、人身、物品设备的安全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735955" y="836930"/>
            <a:ext cx="648335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网络信息安全项目的实施方案，会根据公司的情况进行个性化定制，通常分为网络安全防护、服务器安全防护、网络与数据安全措施保障、规范管理等几方面。在本项目中，根据需求重点采用技术手段进行应用系统的防护，方案的主要防护技术手段如下：</a:t>
            </a:r>
            <a:endParaRPr lang="zh-CN" altLang="en-US"/>
          </a:p>
          <a:p>
            <a:r>
              <a:rPr lang="zh-CN" altLang="en-US"/>
              <a:t>①通过本地扫描、远程扫描的方式探测私有云存储服务器，确定薄弱点，然后关闭</a:t>
            </a:r>
            <a:endParaRPr lang="zh-CN" altLang="en-US"/>
          </a:p>
          <a:p>
            <a:r>
              <a:rPr lang="zh-CN" altLang="en-US"/>
              <a:t>非必要的端口。</a:t>
            </a:r>
            <a:endParaRPr lang="zh-CN" altLang="en-US"/>
          </a:p>
          <a:p>
            <a:r>
              <a:rPr lang="zh-CN" altLang="en-US"/>
              <a:t>②采用设置账户策略、关闭非必要服务等技术手段加固私有云存储服务器。</a:t>
            </a:r>
            <a:endParaRPr lang="zh-CN" altLang="en-US"/>
          </a:p>
          <a:p>
            <a:r>
              <a:rPr lang="zh-CN" altLang="en-US"/>
              <a:t>③将私有云存储服务器端口映射到公网，让外网用户也能访问。</a:t>
            </a:r>
            <a:endParaRPr lang="zh-CN" altLang="en-US"/>
          </a:p>
          <a:p>
            <a:r>
              <a:rPr lang="zh-CN" altLang="en-US"/>
              <a:t>确定的方案效果拓扑图如图 10-2-4 所示。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6455" y="4529455"/>
            <a:ext cx="4694555" cy="22809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126490" y="1189355"/>
            <a:ext cx="274002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设计员工手册版式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9470" y="3068955"/>
            <a:ext cx="353885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/>
            <a:r>
              <a:rPr lang="zh-CN" altLang="en-US" sz="2000">
                <a:sym typeface="+mn-ea"/>
              </a:rPr>
              <a:t>拟定的设备配置情况如表 10-2-1 所示。</a:t>
            </a:r>
            <a:endParaRPr lang="zh-CN" altLang="en-US" sz="2000">
              <a:solidFill>
                <a:srgbClr val="F65738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80060" y="1200150"/>
            <a:ext cx="557530" cy="408305"/>
          </a:xfrm>
          <a:prstGeom prst="round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3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857250"/>
            <a:ext cx="5905500" cy="11125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810" y="2268855"/>
            <a:ext cx="5920740" cy="17830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71905" y="1823720"/>
            <a:ext cx="920496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</a:rPr>
              <a:t>因为该小型公司预算有限，不能购买防火墙、安全网关、入侵检测系统等安全硬件设备，为了在有限的技术条件下实现更大的安全防护，保障业务的正常运行，将原有的网络安全管理制度进行完善，完善后的网络安全管理制度分 3 层。</a:t>
            </a:r>
            <a:endParaRPr lang="zh-CN" altLang="en-US" sz="2000">
              <a:solidFill>
                <a:srgbClr val="F65738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6490" y="1189355"/>
            <a:ext cx="37001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完善信息安全管理制度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80060" y="1200150"/>
            <a:ext cx="557530" cy="408305"/>
          </a:xfrm>
          <a:prstGeom prst="round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3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7805" y="3357245"/>
            <a:ext cx="950976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第一层为总则。顶层设计和规划等指导性制度。</a:t>
            </a:r>
            <a:endParaRPr lang="zh-CN" altLang="en-US"/>
          </a:p>
          <a:p>
            <a:r>
              <a:rPr lang="zh-CN" altLang="en-US"/>
              <a:t>第二层为具体的专项管理制度。具体的专项管理制度分为建设人员、运维人员和员</a:t>
            </a:r>
            <a:endParaRPr lang="zh-CN" altLang="en-US"/>
          </a:p>
          <a:p>
            <a:r>
              <a:rPr lang="zh-CN" altLang="en-US"/>
              <a:t>工 3 个方面，例如《计算机安全管理责任人制度》《计算机机房安全管理制度》等。</a:t>
            </a:r>
            <a:endParaRPr lang="zh-CN" altLang="en-US"/>
          </a:p>
          <a:p>
            <a:r>
              <a:rPr lang="zh-CN" altLang="en-US"/>
              <a:t>第三层为操作手册和行为规范。在进行各种操作时需要遵守的东西，例如《信息发</a:t>
            </a:r>
            <a:endParaRPr lang="zh-CN" altLang="en-US"/>
          </a:p>
          <a:p>
            <a:r>
              <a:rPr lang="zh-CN" altLang="en-US"/>
              <a:t>布、审核、登记制度》《信息监视、保存、清除和备份制度》《账号使用登记和操作权限</a:t>
            </a:r>
            <a:endParaRPr lang="zh-CN" altLang="en-US"/>
          </a:p>
          <a:p>
            <a:r>
              <a:rPr lang="zh-CN" altLang="en-US"/>
              <a:t>管理制度》等。</a:t>
            </a:r>
            <a:endParaRPr lang="zh-CN" altLang="en-US"/>
          </a:p>
          <a:p>
            <a:r>
              <a:rPr lang="zh-CN" altLang="en-US"/>
              <a:t>在制定网络安全管理制度时应该查阅相关的法律法规，如《中华人民共和国网络安</a:t>
            </a:r>
            <a:endParaRPr lang="zh-CN" altLang="en-US"/>
          </a:p>
          <a:p>
            <a:r>
              <a:rPr lang="zh-CN" altLang="en-US"/>
              <a:t>全法》《互联网信息服务管理办法》《互联网站从事登载新闻业务管理暂行规定》等，再</a:t>
            </a:r>
            <a:endParaRPr lang="zh-CN" altLang="en-US"/>
          </a:p>
          <a:p>
            <a:r>
              <a:rPr lang="zh-CN" altLang="en-US"/>
              <a:t>结合前面制订的实施方案，逐步完善信息安全管理制度。不同类型的企事业单位侧重点</a:t>
            </a:r>
            <a:endParaRPr lang="zh-CN" altLang="en-US"/>
          </a:p>
          <a:p>
            <a:r>
              <a:rPr lang="zh-CN" altLang="en-US"/>
              <a:t>不同，可以根据需要进行增减。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807710" y="2132965"/>
            <a:ext cx="4286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探测系统信息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7755" y="3213100"/>
            <a:ext cx="4665980" cy="2676525"/>
            <a:chOff x="9713" y="5060"/>
            <a:chExt cx="7348" cy="4215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任务准备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任务实施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62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4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668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75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2338070" y="2275840"/>
            <a:ext cx="7597775" cy="103695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08275" y="2421255"/>
            <a:ext cx="700151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信息安全保护方案设置好之后，需要进一步确定应用服务器、内网计算机等设备的安全状况。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022" y="71"/>
              <a:ext cx="1600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020445" y="1915795"/>
            <a:ext cx="10140315" cy="143573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88440" y="2204085"/>
            <a:ext cx="938911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要确定和排查信息安全风险，通常需要进行渗透测试，本任务中简化流程，仅进行渗透测试中的信息收集，然后关闭非必要的端口。任务路线如图 10-2-5 所示。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6140" y="4148455"/>
            <a:ext cx="7658100" cy="1430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34975" y="1234440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</a:t>
            </a:r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渗透测试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任务准备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70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86330" y="1812049"/>
            <a:ext cx="8882380" cy="3335896"/>
            <a:chOff x="683" y="2565"/>
            <a:chExt cx="6457" cy="3721"/>
          </a:xfrm>
        </p:grpSpPr>
        <p:sp>
          <p:nvSpPr>
            <p:cNvPr id="3" name="矩形 2"/>
            <p:cNvSpPr/>
            <p:nvPr/>
          </p:nvSpPr>
          <p:spPr>
            <a:xfrm>
              <a:off x="683" y="2565"/>
              <a:ext cx="6457" cy="3721"/>
            </a:xfrm>
            <a:prstGeom prst="rect">
              <a:avLst/>
            </a:prstGeom>
            <a:solidFill>
              <a:srgbClr val="83A2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11" y="2922"/>
              <a:ext cx="4994" cy="2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50000"/>
                </a:lnSpc>
                <a:buFont typeface="+mj-lt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    </a:t>
              </a:r>
              <a:r>
                <a:rPr lang="zh-CN" altLang="en-US" sz="2000">
                  <a:solidFill>
                    <a:schemeClr val="bg1"/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渗透测试是通过模拟恶意黑客攻击的方法，来评估计算机网络系统安全的一种评估方法。在渗透测试前应该认真阅读《中华人民共和国网络安全法》等相关法律法规，通常渗透测试的步骤有获得授权、明确目标、信息收集、漏洞探测、漏洞验证、信息分析、获取所需、信息整理、形成报告。</a:t>
              </a:r>
              <a:endParaRPr lang="zh-CN" altLang="en-US" sz="200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8940" y="1189355"/>
            <a:ext cx="435991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信息收集</a:t>
            </a:r>
            <a:endParaRPr sz="2200" b="1" kern="0" spc="300">
              <a:solidFill>
                <a:srgbClr val="01786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任务准备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80060" y="1772920"/>
            <a:ext cx="1117917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/>
            <a:r>
              <a:rPr lang="zh-CN" altLang="en-US" sz="2000">
                <a:sym typeface="+mn-ea"/>
              </a:rPr>
              <a:t>（1）</a:t>
            </a:r>
            <a:r>
              <a:rPr lang="zh-CN" altLang="en-US" sz="2000"/>
              <a:t>信息收集是渗透测试的初期环节，目的是充分了解被渗透对象的信息，它分为被动</a:t>
            </a:r>
            <a:endParaRPr lang="zh-CN" altLang="en-US" sz="2000"/>
          </a:p>
          <a:p>
            <a:pPr indent="0" fontAlgn="auto"/>
            <a:r>
              <a:rPr lang="zh-CN" altLang="en-US" sz="2000"/>
              <a:t>信息收集、主动信息收集和主动扫描。信息收集常用工具有 nmap、Zenmap、X-scan、</a:t>
            </a:r>
            <a:endParaRPr lang="zh-CN" altLang="en-US" sz="2000"/>
          </a:p>
          <a:p>
            <a:pPr indent="0" fontAlgn="auto"/>
            <a:r>
              <a:rPr lang="zh-CN" altLang="en-US" sz="2000"/>
              <a:t>Nessus 流光等工具，其中 Zenmap 是 nmap 的图形界面版本。</a:t>
            </a:r>
            <a:endParaRPr lang="zh-CN" altLang="en-US" sz="2000"/>
          </a:p>
        </p:txBody>
      </p:sp>
      <p:pic>
        <p:nvPicPr>
          <p:cNvPr id="3" name="图片 74" descr="E:\编写教材\信息技术国编教材\（终稿）拓展专题3：实用图册-胡潇月余丹丹2010.03.28 中午\项目1\配图\任务2\3-1-17.png3-1-17"/>
          <p:cNvPicPr>
            <a:picLocks noChangeAspect="1"/>
          </p:cNvPicPr>
          <p:nvPr/>
        </p:nvPicPr>
        <p:blipFill>
          <a:blip r:embed="rId1"/>
          <a:srcRect l="2001" t="2772" r="6883" b="5445"/>
          <a:stretch>
            <a:fillRect/>
          </a:stretch>
        </p:blipFill>
        <p:spPr>
          <a:xfrm>
            <a:off x="3863975" y="3789045"/>
            <a:ext cx="4091305" cy="2547620"/>
          </a:xfrm>
          <a:prstGeom prst="rect">
            <a:avLst/>
          </a:prstGeom>
          <a:ln w="6350">
            <a:solidFill>
              <a:srgbClr val="ABC0BB"/>
            </a:solidFill>
          </a:ln>
          <a:effectLst>
            <a:outerShdw blurRad="50800" dist="38100" dir="2700000" algn="tl" rotWithShape="0">
              <a:srgbClr val="ABC0BB">
                <a:alpha val="40000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520055" y="6381115"/>
            <a:ext cx="14198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出血位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51815" y="3141980"/>
            <a:ext cx="111074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）</a:t>
            </a:r>
            <a:r>
              <a:rPr lang="zh-CN" altLang="en-US"/>
              <a:t>印刷完成后的成品，为了达到美观效果，要将不整齐的边缘切掉，裁切的宽度就是</a:t>
            </a:r>
            <a:r>
              <a:rPr lang="zh-CN" altLang="en-US">
                <a:solidFill>
                  <a:srgbClr val="F65738"/>
                </a:solidFill>
              </a:rPr>
              <a:t>出血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80060" y="2059940"/>
            <a:ext cx="1117917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</a:rPr>
              <a:t>按照任务 1 中的表 10-2-1 拟定的设备情况安装内网用户计算机，并参考专题 8 项目2 网络云应用系统搭建、部署私有云存储服务器。</a:t>
            </a:r>
            <a:endParaRPr lang="zh-CN" altLang="en-US" sz="2000">
              <a:solidFill>
                <a:srgbClr val="F65738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1120" y="1261110"/>
            <a:ext cx="4241165" cy="429895"/>
            <a:chOff x="756" y="1873"/>
            <a:chExt cx="3774" cy="677"/>
          </a:xfrm>
        </p:grpSpPr>
        <p:sp>
          <p:nvSpPr>
            <p:cNvPr id="11" name="文本框 10"/>
            <p:cNvSpPr txBox="1"/>
            <p:nvPr/>
          </p:nvSpPr>
          <p:spPr>
            <a:xfrm>
              <a:off x="1887" y="1873"/>
              <a:ext cx="2643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1. 部署服务器环境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33705" y="361315"/>
            <a:ext cx="2280285" cy="575945"/>
          </a:xfrm>
          <a:prstGeom prst="roundRect">
            <a:avLst>
              <a:gd name="adj" fmla="val 26791"/>
            </a:avLst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61035" y="388620"/>
            <a:ext cx="18262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专题引导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 descr="C:\Users\pjale\Desktop\图片\src=http___img.zcool.cn_community_01876959707666a8012193a3016303.jpg@1280w_1l_2o_100sh.png&amp;refer=http___img.zcool.jpgsrc=http___img.zcool.cn_community_01876959707666a8012193a3016303.jpg@1280w_1l_2o_100sh.png&amp;refer=http___img.zcool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6312535" y="1340803"/>
            <a:ext cx="5636260" cy="37560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组合 9"/>
          <p:cNvGrpSpPr/>
          <p:nvPr/>
        </p:nvGrpSpPr>
        <p:grpSpPr>
          <a:xfrm>
            <a:off x="264795" y="1338787"/>
            <a:ext cx="5848985" cy="3754975"/>
            <a:chOff x="756" y="3149"/>
            <a:chExt cx="9525" cy="6299"/>
          </a:xfrm>
        </p:grpSpPr>
        <p:sp>
          <p:nvSpPr>
            <p:cNvPr id="7" name="矩形 6"/>
            <p:cNvSpPr/>
            <p:nvPr/>
          </p:nvSpPr>
          <p:spPr>
            <a:xfrm>
              <a:off x="756" y="3149"/>
              <a:ext cx="9525" cy="6299"/>
            </a:xfrm>
            <a:prstGeom prst="rect">
              <a:avLst/>
            </a:prstGeom>
            <a:solidFill>
              <a:srgbClr val="83A2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97" y="3404"/>
              <a:ext cx="9243" cy="57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algn="l" fontAlgn="auto">
                <a:lnSpc>
                  <a:spcPct val="150000"/>
                </a:lnSpc>
                <a:buNone/>
              </a:pPr>
              <a:r>
                <a:rPr lang="en-US" altLang="zh-CN">
                  <a:solidFill>
                    <a:schemeClr val="bg1"/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+mn-ea"/>
                </a:rPr>
                <a:t>    </a:t>
              </a:r>
              <a:r>
                <a:rPr lang="zh-CN" altLang="en-US">
                  <a:solidFill>
                    <a:schemeClr val="bg1"/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+mn-ea"/>
                </a:rPr>
                <a:t>图册又称画册，是我们日常生活中最常见的印刷宣传材料之一。实用图册就是运用图文并茂的形式，根据不同业务主题选择相关内容，结合颜色搭配、版式设计、风格定位等艺术表现来完成的具有实用性的小册子。实用图册应用领域广泛，在各行各业中都能看到它的影子。根据不同的内容、不同的诉求、不同的主题特征，实用图册可分为工程（工艺流程）图册、艺术图册、VI 设计册、宣传册、公文手册、制度汇编等。</a:t>
              </a:r>
              <a:endParaRPr lang="zh-CN" altLang="en-US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920240" y="5444205"/>
            <a:ext cx="8659495" cy="7632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tIns="0" rtlCol="0" anchor="t">
            <a:spAutoFit/>
          </a:bodyPr>
          <a:lstStyle/>
          <a:p>
            <a:pPr indent="0" algn="l" fontAlgn="auto">
              <a:lnSpc>
                <a:spcPts val="2800"/>
              </a:lnSpc>
              <a:buNone/>
            </a:pPr>
            <a:r>
              <a:rPr lang="en-US" altLang="zh-CN" b="1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本专题设置三个实践项目：制作公司员工手册、制作工程图册和制作宣传画册。</a:t>
            </a:r>
            <a:endParaRPr lang="zh-CN" altLang="en-US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algn="l" fontAlgn="auto">
              <a:lnSpc>
                <a:spcPts val="2800"/>
              </a:lnSpc>
              <a:buNone/>
            </a:pPr>
            <a:r>
              <a:rPr lang="zh-CN" altLang="en-US" b="1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在教学实施时，可根据不同专业方向选择具体的教学项目。</a:t>
            </a:r>
            <a:endParaRPr lang="zh-CN" altLang="en-US" b="1"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14145" y="981075"/>
            <a:ext cx="3060700" cy="491490"/>
            <a:chOff x="756" y="1759"/>
            <a:chExt cx="4820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2006" y="1759"/>
              <a:ext cx="3570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收集系统信息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03705" y="1805305"/>
            <a:ext cx="94157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下载安装 Zenmap</a:t>
            </a:r>
            <a:endParaRPr lang="zh-CN" altLang="en-US"/>
          </a:p>
          <a:p>
            <a:r>
              <a:rPr lang="en-US" altLang="zh-CN"/>
              <a:t>      </a:t>
            </a:r>
            <a:r>
              <a:rPr lang="zh-CN" altLang="en-US"/>
              <a:t>在内网用户计算机上，访问 Zenmap 的官方网站，下载并安装 Windows 版本的安装包，</a:t>
            </a:r>
            <a:endParaRPr lang="zh-CN" altLang="en-US"/>
          </a:p>
          <a:p>
            <a:r>
              <a:rPr lang="zh-CN" altLang="en-US"/>
              <a:t>如图 10-2-6 所示。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960" y="2997200"/>
            <a:ext cx="5227320" cy="27355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853055"/>
            <a:ext cx="4930140" cy="33375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44040" y="1332865"/>
            <a:ext cx="8792845" cy="983615"/>
            <a:chOff x="3243" y="2099"/>
            <a:chExt cx="13847" cy="1549"/>
          </a:xfrm>
        </p:grpSpPr>
        <p:sp>
          <p:nvSpPr>
            <p:cNvPr id="2" name="文本框 1"/>
            <p:cNvSpPr txBox="1"/>
            <p:nvPr/>
          </p:nvSpPr>
          <p:spPr>
            <a:xfrm>
              <a:off x="7600" y="2196"/>
              <a:ext cx="9490" cy="1452"/>
            </a:xfrm>
            <a:prstGeom prst="rect">
              <a:avLst/>
            </a:prstGeom>
            <a:solidFill>
              <a:srgbClr val="F65738"/>
            </a:solidFill>
          </p:spPr>
          <p:txBody>
            <a:bodyPr wrap="square" rtlCol="0" anchor="t">
              <a:spAutoFit/>
            </a:bodyPr>
            <a:lstStyle/>
            <a:p>
              <a:pPr algn="l" fontAlgn="auto">
                <a:buClrTx/>
                <a:buSzTx/>
                <a:buFontTx/>
              </a:pPr>
              <a:r>
                <a:rPr lang="zh-CN" altLang="en-US" sz="1800">
                  <a:solidFill>
                    <a:schemeClr val="bg1"/>
                  </a:solidFill>
                </a:rPr>
                <a:t>运行 Zenmap 工具，在目标中输入私有云存储服务的 IP 地址 192.168.0.100，然后单击</a:t>
              </a:r>
              <a:endParaRPr lang="zh-CN" altLang="en-US" sz="1800">
                <a:solidFill>
                  <a:schemeClr val="bg1"/>
                </a:solidFill>
              </a:endParaRPr>
            </a:p>
            <a:p>
              <a:pPr algn="l" fontAlgn="auto">
                <a:buClrTx/>
                <a:buSzTx/>
                <a:buFontTx/>
              </a:pPr>
              <a:r>
                <a:rPr lang="zh-CN" altLang="en-US" sz="1800">
                  <a:solidFill>
                    <a:schemeClr val="bg1"/>
                  </a:solidFill>
                </a:rPr>
                <a:t>扫描，稍后扫描结果如图 10-2-7 所示。</a:t>
              </a: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243" y="2099"/>
              <a:ext cx="3322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扫描服务器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655820" y="2709545"/>
            <a:ext cx="57696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选择“端口 / 主机”选项卡，可以看到服务器开放的端口，如图 10-2-8 所示。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5820" y="3429000"/>
            <a:ext cx="5287010" cy="334835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14145" y="981075"/>
            <a:ext cx="3636010" cy="491490"/>
            <a:chOff x="756" y="1759"/>
            <a:chExt cx="572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2006" y="1759"/>
              <a:ext cx="4476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关闭非必要的端口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76095" y="1819910"/>
            <a:ext cx="94157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分析开放端口</a:t>
            </a:r>
            <a:endParaRPr lang="zh-CN" altLang="en-US"/>
          </a:p>
          <a:p>
            <a:r>
              <a:rPr lang="en-US" altLang="zh-CN"/>
              <a:t>        </a:t>
            </a:r>
            <a:r>
              <a:rPr lang="zh-CN" altLang="en-US"/>
              <a:t>分 析 上 一 步 扫 描 出 的 开 放 端 口， 其 中 21、80、888 端 口 可 以 关 闭， 详 细 分 析 如表 10-2-2 所示。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985" y="3645535"/>
            <a:ext cx="5875020" cy="19278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0" y="2710180"/>
            <a:ext cx="6019800" cy="13182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14145" y="981075"/>
            <a:ext cx="3636010" cy="491490"/>
            <a:chOff x="756" y="1759"/>
            <a:chExt cx="572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2006" y="1759"/>
              <a:ext cx="4476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200" b="1" kern="0" spc="300">
                  <a:solidFill>
                    <a:srgbClr val="01786A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关闭非必要的端口</a:t>
              </a:r>
              <a:endParaRPr sz="2200" b="1" kern="0" spc="300">
                <a:solidFill>
                  <a:srgbClr val="0178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56" y="1890"/>
              <a:ext cx="878" cy="643"/>
            </a:xfrm>
            <a:prstGeom prst="round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03705" y="1663700"/>
            <a:ext cx="94157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关闭端口</a:t>
            </a:r>
            <a:endParaRPr lang="zh-CN" altLang="en-US"/>
          </a:p>
          <a:p>
            <a:r>
              <a:rPr lang="en-US" altLang="zh-CN"/>
              <a:t>         </a:t>
            </a:r>
            <a:r>
              <a:rPr lang="zh-CN" altLang="en-US"/>
              <a:t>在私有云存储服务器上的任务栏搜索框中输入关键字“高级安全”，在搜索结果中打开“高级安全 Windows Defender 防火墙”对话框，如图 10-2-9 所示。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80" y="2709545"/>
            <a:ext cx="5706745" cy="27444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39510" y="2925445"/>
            <a:ext cx="52558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单击左边菜单中的“入站规则”图标，然后选择右边的“新建规则”选项，如图 10-2-10 所示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0" y="3743960"/>
            <a:ext cx="4046220" cy="22250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71880" y="944880"/>
            <a:ext cx="102031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随后进入“新建入站规则向导”，依次在“规则类型”中选中“端口”单选按钮、</a:t>
            </a:r>
            <a:endParaRPr lang="zh-CN" altLang="en-US"/>
          </a:p>
          <a:p>
            <a:r>
              <a:rPr lang="zh-CN" altLang="en-US"/>
              <a:t>“协议和端口”中选中“特定本地端口”单选按钮并设置为“21，80，888”、“操作”中选</a:t>
            </a:r>
            <a:endParaRPr lang="zh-CN" altLang="en-US"/>
          </a:p>
          <a:p>
            <a:r>
              <a:rPr lang="zh-CN" altLang="en-US"/>
              <a:t>中“阻止连接”单选按钮，最后规则命名为“禁止 21，80，888 端口”，如图 10-2-11 所示。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66470" y="1867535"/>
            <a:ext cx="63995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最后在“出站规则”中用同样的方法禁止 21，80，888 端口。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6050" y="2348865"/>
            <a:ext cx="7523480" cy="396176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2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127760" y="909320"/>
            <a:ext cx="957643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扫描服务器</a:t>
            </a:r>
            <a:endParaRPr lang="zh-CN" altLang="en-US"/>
          </a:p>
          <a:p>
            <a:r>
              <a:rPr lang="en-US" altLang="zh-CN"/>
              <a:t>       </a:t>
            </a:r>
            <a:r>
              <a:rPr lang="zh-CN" altLang="en-US"/>
              <a:t>在内网用户计算机上，先测试私有云存储服务器的功能，确认能正常使用后，再次使用 Zenmap 扫描私有云存储服务器，结果如图 10-2-12 所示，关闭端口成功。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2040" y="1917065"/>
            <a:ext cx="6823710" cy="426466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任务延伸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65170" y="3865245"/>
            <a:ext cx="76650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 fontAlgn="auto"/>
            <a:r>
              <a: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由学生代表与指导教师组成项目评审组，各工作团队制作汇报材料并进行答辩。</a:t>
            </a:r>
            <a:endParaRPr lang="zh-CN" altLang="en-US" sz="2200" b="0" spc="10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7665" y="1268730"/>
            <a:ext cx="9696450" cy="2515751"/>
            <a:chOff x="2394" y="7951"/>
            <a:chExt cx="15270" cy="4296"/>
          </a:xfrm>
        </p:grpSpPr>
        <p:sp>
          <p:nvSpPr>
            <p:cNvPr id="5" name="矩形 4"/>
            <p:cNvSpPr/>
            <p:nvPr/>
          </p:nvSpPr>
          <p:spPr>
            <a:xfrm>
              <a:off x="2498" y="7951"/>
              <a:ext cx="15166" cy="4211"/>
            </a:xfrm>
            <a:prstGeom prst="rect">
              <a:avLst/>
            </a:prstGeom>
            <a:solidFill>
              <a:srgbClr val="1E887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94" y="8044"/>
              <a:ext cx="14637" cy="42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1. 想办法使用高级安全 Windows Defender 防火墙中的入站规则及出站规则，禁止 QQ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访问网络。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2. 学习信息收集工具的相关知识，对网络内的其他计算机进行信息收集，理解端口与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服务的对应关系，同时分析可能产生的网络信息安全风险，并在班上做交流。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64200" y="2205355"/>
            <a:ext cx="4286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安全加固系统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7755" y="3213100"/>
            <a:ext cx="4665980" cy="2676525"/>
            <a:chOff x="9713" y="5060"/>
            <a:chExt cx="7348" cy="4215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任务准备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任务实施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62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4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668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75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2352040" y="2277110"/>
            <a:ext cx="7597775" cy="120586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13660" y="2428240"/>
            <a:ext cx="709612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私有云存储系统关闭了非必要的端口，减少了网络信息安全风险，还需要进一步加固系统，并让外网用户能使用。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endParaRPr lang="en-US" altLang="zh-CN"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020445" y="1915795"/>
            <a:ext cx="10140315" cy="143573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16050" y="2061210"/>
            <a:ext cx="938911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加固应用系统的方法很多，从技术面上主要应该设置账户策略，关闭非必要的协议及服务，最后根据需求将私有云存储服务器映射到外网。任务路线如图 10-2-13 所示。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endParaRPr 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7805" y="4149090"/>
            <a:ext cx="9756775" cy="166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2700" y="4159250"/>
            <a:ext cx="12217400" cy="269875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279015" y="1814195"/>
            <a:ext cx="9039860" cy="1040130"/>
            <a:chOff x="3250" y="2857"/>
            <a:chExt cx="14236" cy="1638"/>
          </a:xfrm>
        </p:grpSpPr>
        <p:sp>
          <p:nvSpPr>
            <p:cNvPr id="5" name="文本框 4"/>
            <p:cNvSpPr txBox="1"/>
            <p:nvPr/>
          </p:nvSpPr>
          <p:spPr>
            <a:xfrm>
              <a:off x="3250" y="2857"/>
              <a:ext cx="14236" cy="1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项目</a:t>
              </a:r>
              <a:r>
                <a:rPr lang="en-US" altLang="zh-CN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 </a:t>
              </a:r>
              <a:r>
                <a:rPr lang="zh-CN" altLang="en-US" sz="5400" b="1" dirty="0">
                  <a:solidFill>
                    <a:srgbClr val="5B7A79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应用系统信息安全保护</a:t>
              </a:r>
              <a:endParaRPr lang="zh-CN" altLang="en-US" sz="5400" b="1" dirty="0">
                <a:solidFill>
                  <a:srgbClr val="5B7A7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3310" y="4492"/>
              <a:ext cx="14115" cy="3"/>
            </a:xfrm>
            <a:prstGeom prst="straightConnector1">
              <a:avLst/>
            </a:prstGeom>
            <a:ln w="19050">
              <a:solidFill>
                <a:srgbClr val="5B7A79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-21590" y="3932555"/>
            <a:ext cx="12223115" cy="180000"/>
          </a:xfrm>
          <a:prstGeom prst="rect">
            <a:avLst/>
          </a:prstGeom>
          <a:solidFill>
            <a:srgbClr val="83A29D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稻壳儿原创设计师【幻雨工作室】_2"/>
          <p:cNvSpPr txBox="1"/>
          <p:nvPr/>
        </p:nvSpPr>
        <p:spPr>
          <a:xfrm>
            <a:off x="670484" y="249332"/>
            <a:ext cx="7301789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“</a:t>
            </a:r>
            <a:r>
              <a:rPr lang="zh-CN" altLang="en-US" b="1" dirty="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十四五”职业教育国家规划教材（中等职业学校公共基础课程教材）</a:t>
            </a:r>
            <a:endParaRPr lang="en-US" altLang="zh-CN" b="1" dirty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76" y="119557"/>
            <a:ext cx="599108" cy="599108"/>
          </a:xfrm>
          <a:prstGeom prst="rect">
            <a:avLst/>
          </a:prstGeom>
        </p:spPr>
      </p:pic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8205" y="6308725"/>
            <a:ext cx="2230755" cy="3556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735705" y="4291965"/>
            <a:ext cx="36563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任务 1</a:t>
            </a: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zh-CN" altLang="en-US" sz="2400">
                <a:solidFill>
                  <a:schemeClr val="bg1"/>
                </a:solidFill>
                <a:sym typeface="+mn-ea"/>
              </a:rPr>
              <a:t>设计保护方案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19830" y="5588635"/>
            <a:ext cx="45116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 sz="2400" b="1">
                <a:solidFill>
                  <a:schemeClr val="bg1"/>
                </a:solidFill>
              </a:rPr>
              <a:t>任务</a:t>
            </a:r>
            <a:r>
              <a:rPr lang="en-US" altLang="zh-CN" sz="2400" b="1">
                <a:solidFill>
                  <a:schemeClr val="bg1"/>
                </a:solidFill>
              </a:rPr>
              <a:t> 3</a:t>
            </a:r>
            <a:r>
              <a:rPr lang="zh-CN" altLang="en-US" sz="2400" b="1">
                <a:solidFill>
                  <a:schemeClr val="bg1"/>
                </a:solidFill>
              </a:rPr>
              <a:t> </a:t>
            </a:r>
            <a:r>
              <a:rPr lang="en-US" altLang="zh-CN" sz="2400" b="1">
                <a:solidFill>
                  <a:schemeClr val="bg1"/>
                </a:solidFill>
              </a:rPr>
              <a:t>  </a:t>
            </a:r>
            <a:r>
              <a:rPr lang="zh-CN" altLang="en-US" sz="2400">
                <a:solidFill>
                  <a:schemeClr val="bg1"/>
                </a:solidFill>
              </a:rPr>
              <a:t>安全加固系统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35705" y="4940300"/>
            <a:ext cx="45681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 sz="2400" b="1">
                <a:solidFill>
                  <a:schemeClr val="bg1"/>
                </a:solidFill>
              </a:rPr>
              <a:t>任务 2</a:t>
            </a:r>
            <a:r>
              <a:rPr lang="en-US" altLang="zh-CN" sz="2400" b="1">
                <a:solidFill>
                  <a:schemeClr val="bg1"/>
                </a:solidFill>
              </a:rPr>
              <a:t> </a:t>
            </a:r>
            <a:r>
              <a: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探测系统信息</a:t>
            </a:r>
            <a:endParaRPr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任务准备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endParaRPr 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71905" y="1485265"/>
            <a:ext cx="90322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1. 安全加固</a:t>
            </a:r>
            <a:endParaRPr lang="zh-CN" altLang="en-US"/>
          </a:p>
          <a:p>
            <a:r>
              <a:rPr lang="zh-CN" altLang="en-US"/>
              <a:t>安全加固是指根据专业安全评估结果，制订相应的系统加固方案，通过打补丁、修</a:t>
            </a:r>
            <a:endParaRPr lang="zh-CN" altLang="en-US"/>
          </a:p>
          <a:p>
            <a:r>
              <a:rPr lang="zh-CN" altLang="en-US"/>
              <a:t>改安全配置、增加安全机制等方法进行安全性加强。安全加固的对象有操作系统、网络</a:t>
            </a:r>
            <a:endParaRPr lang="zh-CN" altLang="en-US"/>
          </a:p>
          <a:p>
            <a:r>
              <a:rPr lang="zh-CN" altLang="en-US"/>
              <a:t>设备、安全设备策略、网络架构、数据库、应用软件等。</a:t>
            </a:r>
            <a:endParaRPr lang="zh-CN" altLang="en-US"/>
          </a:p>
          <a:p>
            <a:r>
              <a:rPr lang="zh-CN" altLang="en-US"/>
              <a:t>2. 端口映射</a:t>
            </a:r>
            <a:endParaRPr lang="zh-CN" altLang="en-US"/>
          </a:p>
          <a:p>
            <a:r>
              <a:rPr lang="zh-CN" altLang="en-US"/>
              <a:t>端口映射可以将内网的地址翻译成外网地址，当内网的服务器需要对外网提供服务</a:t>
            </a:r>
            <a:endParaRPr lang="zh-CN" altLang="en-US"/>
          </a:p>
          <a:p>
            <a:r>
              <a:rPr lang="zh-CN" altLang="en-US"/>
              <a:t>或接收数据时，都需要端口映射。外网通过访问这个翻译出来的外网地址再访问内网的</a:t>
            </a:r>
            <a:endParaRPr lang="zh-CN" altLang="en-US"/>
          </a:p>
          <a:p>
            <a:r>
              <a:rPr lang="zh-CN" altLang="en-US"/>
              <a:t>服务器，能保障内网服务器的安全。</a:t>
            </a:r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600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3615" y="1773555"/>
            <a:ext cx="88087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1. 设置账户策略</a:t>
            </a:r>
            <a:endParaRPr lang="zh-CN" altLang="en-US"/>
          </a:p>
          <a:p>
            <a:r>
              <a:rPr lang="en-US" altLang="zh-CN"/>
              <a:t>        </a:t>
            </a:r>
            <a:r>
              <a:rPr lang="zh-CN" altLang="en-US"/>
              <a:t>账户策略除了大家熟悉的设置安全密码、账户权限，还可以从定期清理账户、账户密码策略、账户登录策略 3 个方面进行安全加固。</a:t>
            </a:r>
            <a:endParaRPr lang="zh-CN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endParaRPr 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52245" y="1305560"/>
            <a:ext cx="928751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（1）定期清理账户</a:t>
            </a:r>
            <a:endParaRPr lang="zh-CN" altLang="en-US"/>
          </a:p>
          <a:p>
            <a:r>
              <a:rPr lang="en-US" altLang="zh-CN"/>
              <a:t>         </a:t>
            </a:r>
            <a:r>
              <a:rPr lang="zh-CN" altLang="en-US"/>
              <a:t>在任务栏搜索框中输入关键字“计算机管理”，然后单击“本地用户和组”中的“用</a:t>
            </a:r>
            <a:endParaRPr lang="zh-CN" altLang="en-US"/>
          </a:p>
          <a:p>
            <a:r>
              <a:rPr lang="zh-CN" altLang="en-US"/>
              <a:t>户”图标，右击选择 Guest 及其他可疑账户，并右击在弹出的快捷菜单中选择“属性”选</a:t>
            </a:r>
            <a:endParaRPr lang="zh-CN" altLang="en-US"/>
          </a:p>
          <a:p>
            <a:r>
              <a:rPr lang="zh-CN" altLang="en-US"/>
              <a:t>项，最后选中“账户已禁用”复选框，通常建议先禁用 3 个月，确认不会影响业务之后直</a:t>
            </a:r>
            <a:endParaRPr lang="zh-CN" altLang="en-US"/>
          </a:p>
          <a:p>
            <a:r>
              <a:rPr lang="zh-CN" altLang="en-US"/>
              <a:t>接删除，如图 10-2-14 所示。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505" y="3068955"/>
            <a:ext cx="7327265" cy="300482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70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3615" y="1773555"/>
            <a:ext cx="88087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（2）账户密码策略</a:t>
            </a:r>
            <a:endParaRPr lang="zh-CN" altLang="en-US"/>
          </a:p>
          <a:p>
            <a:r>
              <a:rPr lang="en-US" altLang="zh-CN"/>
              <a:t>        </a:t>
            </a:r>
            <a:r>
              <a:rPr lang="zh-CN" altLang="en-US"/>
              <a:t>在任务栏搜索框中输入关键字“本地安全策略”，在“密码策略”中设置“密码长度最小值”“密码最短使用期限”等安全设置，如图 10-2-15 所示。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2040" y="2853055"/>
            <a:ext cx="6922135" cy="393128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70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3615" y="1773555"/>
            <a:ext cx="88087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（3）账户登录策略</a:t>
            </a:r>
            <a:endParaRPr lang="zh-CN" altLang="en-US"/>
          </a:p>
          <a:p>
            <a:r>
              <a:rPr lang="en-US" altLang="zh-CN"/>
              <a:t>          </a:t>
            </a:r>
            <a:r>
              <a:rPr lang="zh-CN" altLang="en-US"/>
              <a:t>在“本地安全策略”对话框中的“账户锁定策略”中设置“账户锁定阈值”等安全设置，如图 10-2-16 所示。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66620" y="2997200"/>
            <a:ext cx="6442710" cy="355219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491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endParaRPr 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796415" y="2089785"/>
            <a:ext cx="75488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2. 关闭非必要的协议及服务</a:t>
            </a:r>
            <a:endParaRPr lang="zh-CN" altLang="en-US"/>
          </a:p>
          <a:p>
            <a:r>
              <a:rPr lang="en-US" altLang="zh-CN"/>
              <a:t>         </a:t>
            </a:r>
            <a:r>
              <a:rPr lang="zh-CN" altLang="en-US"/>
              <a:t>系统默认开启了很多服务及协议，同时会开启对应的端口，这些都会成为被攻击目标，非必要的服务及协议应该关闭。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81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altLang="zh-CN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34795" y="756920"/>
            <a:ext cx="887666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（1）关闭协议</a:t>
            </a:r>
            <a:endParaRPr lang="zh-CN" altLang="en-US"/>
          </a:p>
          <a:p>
            <a:r>
              <a:rPr lang="en-US" altLang="zh-CN"/>
              <a:t>          </a:t>
            </a:r>
            <a:r>
              <a:rPr lang="zh-CN" altLang="en-US"/>
              <a:t>禁用 TCP/IP 上的 NetBIOS 协议，可以关闭监听的 UDP 137、UDP 138 以及 TCP 139 端口。双击“Internet 协议版本 4（TCP/IPv4）”，然后选择“高级”选项卡，最后在“WINS”卡式菜单中进行如图 10-2-17 所示的设置。</a:t>
            </a:r>
            <a:endParaRPr lang="zh-CN" altLang="en-US"/>
          </a:p>
          <a:p>
            <a:r>
              <a:rPr lang="zh-CN" altLang="en-US"/>
              <a:t>（2）关闭服务</a:t>
            </a:r>
            <a:endParaRPr lang="zh-CN" altLang="en-US"/>
          </a:p>
          <a:p>
            <a:r>
              <a:rPr lang="en-US" altLang="zh-CN"/>
              <a:t>         </a:t>
            </a:r>
            <a:r>
              <a:rPr lang="zh-CN" altLang="en-US"/>
              <a:t>在任务栏搜索框中输入关键字“服务”，在服务列表中右击“TCP/IP NetBIOS Helper”服务，在弹出的快捷中选择“停止”选项，如图 10-2-18 所示。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3840" y="3217545"/>
            <a:ext cx="5913120" cy="334518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70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3615" y="1773555"/>
            <a:ext cx="88087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其他还可以禁用的服务建议如表 10-2-3 所示。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9515" y="2132965"/>
            <a:ext cx="9010650" cy="378714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任务实施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70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</a:t>
              </a:r>
              <a:r>
                <a:rPr lang="en-US" sz="2400" b="1">
                  <a:solidFill>
                    <a:srgbClr val="FFFF00"/>
                  </a:solidFill>
                  <a:sym typeface="+mn-ea"/>
                </a:rPr>
                <a:t>3</a:t>
              </a:r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 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39470" y="981075"/>
            <a:ext cx="111055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3. 映射端口</a:t>
            </a:r>
            <a:endParaRPr lang="zh-CN" altLang="en-US"/>
          </a:p>
          <a:p>
            <a:r>
              <a:rPr lang="en-US" altLang="zh-CN"/>
              <a:t>         </a:t>
            </a:r>
            <a:r>
              <a:rPr lang="zh-CN" altLang="en-US"/>
              <a:t>在主流的路由器、防火墙上均具有端口映射的功能，各个品牌的操作界面不同，但功能类似。登录无线路由器，在“高级”选项卡中找到“端口映射”，这里将私有云存储服务器的访问端口 8000，映射为外网的 8001 端口，如图 10-2-19 所示。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985" y="2277745"/>
            <a:ext cx="6151880" cy="430276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任务延伸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65170" y="3865245"/>
            <a:ext cx="76650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 fontAlgn="auto"/>
            <a:r>
              <a: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由学生代表与指导教师组成项目评审组，各工作团队制作汇报材料并进行答辩。</a:t>
            </a:r>
            <a:endParaRPr lang="zh-CN" altLang="en-US" sz="2200" b="0" spc="10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7665" y="1268730"/>
            <a:ext cx="9696450" cy="1868170"/>
            <a:chOff x="2394" y="7951"/>
            <a:chExt cx="15270" cy="4211"/>
          </a:xfrm>
        </p:grpSpPr>
        <p:sp>
          <p:nvSpPr>
            <p:cNvPr id="5" name="矩形 4"/>
            <p:cNvSpPr/>
            <p:nvPr/>
          </p:nvSpPr>
          <p:spPr>
            <a:xfrm>
              <a:off x="2498" y="7951"/>
              <a:ext cx="15166" cy="4211"/>
            </a:xfrm>
            <a:prstGeom prst="rect">
              <a:avLst/>
            </a:prstGeom>
            <a:solidFill>
              <a:srgbClr val="1E887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94" y="8044"/>
              <a:ext cx="14637" cy="32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学习安全加固相关技术，尝试从账户策略、文件权限、安全选项等多方面对自己的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计算机进行安全加固，最后整理一套个人计算机安全加固策略，到班上进行分享。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344295" y="1701165"/>
            <a:ext cx="9557385" cy="2153920"/>
          </a:xfrm>
          <a:prstGeom prst="rect">
            <a:avLst/>
          </a:prstGeom>
          <a:solidFill>
            <a:srgbClr val="83A29D"/>
          </a:solidFill>
          <a:ln w="57150">
            <a:solidFill>
              <a:srgbClr val="A2B9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55370" y="405130"/>
            <a:ext cx="1875790" cy="593970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项目背景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47850" y="1850390"/>
            <a:ext cx="871601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一家小型公司组建了网络，并启用了私有云存储等应用系统，为了保障信息安全，邀请小小所在公司对网络进行安全保护，小小所在的项目组承接了该项目。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项目分享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429385" y="3790315"/>
            <a:ext cx="9500870" cy="993140"/>
            <a:chOff x="2069" y="7926"/>
            <a:chExt cx="14962" cy="1564"/>
          </a:xfrm>
        </p:grpSpPr>
        <p:sp>
          <p:nvSpPr>
            <p:cNvPr id="31" name="矩形 30"/>
            <p:cNvSpPr/>
            <p:nvPr/>
          </p:nvSpPr>
          <p:spPr>
            <a:xfrm>
              <a:off x="4613" y="7928"/>
              <a:ext cx="12411" cy="1562"/>
            </a:xfrm>
            <a:prstGeom prst="rect">
              <a:avLst/>
            </a:prstGeom>
            <a:solidFill>
              <a:srgbClr val="1E887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069" y="7926"/>
              <a:ext cx="2544" cy="1563"/>
            </a:xfrm>
            <a:prstGeom prst="rect">
              <a:avLst/>
            </a:prstGeom>
            <a:solidFill>
              <a:srgbClr val="FFC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2343" y="8238"/>
              <a:ext cx="2009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dist"/>
              <a:r>
                <a:rPr lang="zh-CN" sz="2800" b="1" spc="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方案</a:t>
              </a:r>
              <a:r>
                <a:rPr lang="en-US" altLang="zh-CN" sz="2800" b="1" spc="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2800" b="1" spc="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960" y="8044"/>
              <a:ext cx="12071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由学生代表与指导教师组成项目评审组，各工作团队制作汇报材料并进行答辩。</a:t>
              </a:r>
              <a:endParaRPr lang="zh-CN" altLang="en-US" sz="2200" b="0" spc="1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27480" y="2117090"/>
            <a:ext cx="9500870" cy="993140"/>
            <a:chOff x="2069" y="7926"/>
            <a:chExt cx="14962" cy="1564"/>
          </a:xfrm>
        </p:grpSpPr>
        <p:sp>
          <p:nvSpPr>
            <p:cNvPr id="5" name="矩形 4"/>
            <p:cNvSpPr/>
            <p:nvPr/>
          </p:nvSpPr>
          <p:spPr>
            <a:xfrm>
              <a:off x="4613" y="7928"/>
              <a:ext cx="12411" cy="1562"/>
            </a:xfrm>
            <a:prstGeom prst="rect">
              <a:avLst/>
            </a:prstGeom>
            <a:solidFill>
              <a:srgbClr val="1E887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69" y="7926"/>
              <a:ext cx="2544" cy="1563"/>
            </a:xfrm>
            <a:prstGeom prst="rect">
              <a:avLst/>
            </a:prstGeom>
            <a:solidFill>
              <a:srgbClr val="FFC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43" y="8238"/>
              <a:ext cx="2009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dist"/>
              <a:r>
                <a:rPr lang="zh-CN" sz="2800" b="1" spc="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方案</a:t>
              </a:r>
              <a:r>
                <a:rPr lang="en-US" altLang="zh-CN" sz="2800" b="1" spc="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2800" b="1" spc="1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60" y="8044"/>
              <a:ext cx="12071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各工作团队展示交流项目，谈谈自己的心得体会，并选派代表分享交流。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项目评价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52450" y="1269365"/>
            <a:ext cx="11110595" cy="450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ts val="28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根据项目完成情况填涂表</a:t>
            </a:r>
            <a:endParaRPr lang="zh-CN" altLang="en-US" sz="2000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9" name="表格 8"/>
          <p:cNvGraphicFramePr/>
          <p:nvPr>
            <p:custDataLst>
              <p:tags r:id="rId1"/>
            </p:custDataLst>
          </p:nvPr>
        </p:nvGraphicFramePr>
        <p:xfrm>
          <a:off x="1912620" y="2277110"/>
          <a:ext cx="8532495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170"/>
                <a:gridCol w="3762375"/>
                <a:gridCol w="2266950"/>
              </a:tblGrid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类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别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内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容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评</a:t>
                      </a:r>
                      <a:r>
                        <a:rPr lang="en-US" altLang="zh-CN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20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分</a:t>
                      </a:r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>
                    <a:solidFill>
                      <a:srgbClr val="83A29D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项目质量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/>
                        <a:t>1. 各个任务的评价汇总</a:t>
                      </a:r>
                      <a:endParaRPr lang="zh-CN" altLang="en-US" sz="1600"/>
                    </a:p>
                    <a:p>
                      <a:pPr algn="l">
                        <a:buNone/>
                      </a:pPr>
                      <a:r>
                        <a:rPr lang="zh-CN" altLang="en-US" sz="1600"/>
                        <a:t>2. 项目完成质量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团队协作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1. 团队分工、协作机制及合作效果</a:t>
                      </a:r>
                      <a:endParaRPr lang="zh-CN" altLang="en-US" sz="1600"/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2. 协作创新情况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职业规范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1. 项目管理、实施环境规范</a:t>
                      </a:r>
                      <a:endParaRPr lang="zh-CN" altLang="en-US" sz="1600"/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600"/>
                        <a:t>2. 项目实施过程、相关文档的规范</a:t>
                      </a: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☆☆☆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建议</a:t>
                      </a: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1600"/>
                    </a:p>
                  </a:txBody>
                  <a:tcPr>
                    <a:solidFill>
                      <a:srgbClr val="E4E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rgbClr val="E4EB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项目总结</a:t>
              </a:r>
              <a:endParaRPr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16050" y="2416865"/>
            <a:ext cx="9630410" cy="2537234"/>
            <a:chOff x="2498" y="7951"/>
            <a:chExt cx="15166" cy="4211"/>
          </a:xfrm>
        </p:grpSpPr>
        <p:sp>
          <p:nvSpPr>
            <p:cNvPr id="5" name="矩形 4"/>
            <p:cNvSpPr/>
            <p:nvPr/>
          </p:nvSpPr>
          <p:spPr>
            <a:xfrm>
              <a:off x="2498" y="7951"/>
              <a:ext cx="15166" cy="4211"/>
            </a:xfrm>
            <a:prstGeom prst="rect">
              <a:avLst/>
            </a:prstGeom>
            <a:solidFill>
              <a:srgbClr val="1E887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25" y="8077"/>
              <a:ext cx="14637" cy="40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本项目依据行动导向理念，将行业中的应用系统信息安全保护的典型工作过程转化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为项目学习内容，共分为设计保护方案、探测系统信息、安全加固系统 3 个任务。让学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生了解网络信息系统安全保护的流程，认识行业中的渗透测试、安全加固等相关技术及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indent="457200" fontAlgn="auto"/>
              <a:r>
                <a:rPr lang="zh-CN" altLang="en-US"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方法，为以后的专业学习打下基础，同时培养网络信息安全意识。</a:t>
              </a:r>
              <a:endParaRPr lang="zh-CN" altLang="en-US"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5400" y="4173220"/>
            <a:ext cx="12217400" cy="2698750"/>
          </a:xfrm>
          <a:prstGeom prst="rect">
            <a:avLst/>
          </a:prstGeom>
          <a:solidFill>
            <a:srgbClr val="5B7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22750" y="1701165"/>
            <a:ext cx="46786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500" b="1" spc="300" dirty="0">
                <a:solidFill>
                  <a:srgbClr val="5B7A7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谢谢！</a:t>
            </a:r>
            <a:endParaRPr lang="zh-CN" altLang="en-US" sz="11500" b="1" spc="300" dirty="0">
              <a:solidFill>
                <a:srgbClr val="5B7A7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21590" y="3932555"/>
            <a:ext cx="12223115" cy="180000"/>
          </a:xfrm>
          <a:prstGeom prst="rect">
            <a:avLst/>
          </a:prstGeom>
          <a:solidFill>
            <a:srgbClr val="83A29D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理工社logo矢量图-横排黑色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915" y="189230"/>
            <a:ext cx="2760345" cy="4400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64765"/>
            <a:ext cx="12192000" cy="4298950"/>
          </a:xfrm>
          <a:prstGeom prst="rect">
            <a:avLst/>
          </a:prstGeom>
          <a:solidFill>
            <a:srgbClr val="E4EBE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项目分析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52450" y="1269365"/>
            <a:ext cx="11110595" cy="808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ts val="28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按照项目工作流程，首先要调研企业需求，根据需求设计信息业安全防护方案；然后对应用系统服务器进行探测，确定薄弱环节；最后采用技术手段加固系统。项目结构如图10-2-1 所示。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6140" y="3573145"/>
            <a:ext cx="7717790" cy="2872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5370" y="405130"/>
            <a:ext cx="1875790" cy="593725"/>
            <a:chOff x="8080" y="524"/>
            <a:chExt cx="2954" cy="935"/>
          </a:xfrm>
        </p:grpSpPr>
        <p:sp>
          <p:nvSpPr>
            <p:cNvPr id="48" name="文本框 47"/>
            <p:cNvSpPr txBox="1"/>
            <p:nvPr/>
          </p:nvSpPr>
          <p:spPr>
            <a:xfrm>
              <a:off x="8080" y="524"/>
              <a:ext cx="295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 </a:t>
              </a:r>
              <a:r>
                <a:rPr lang="zh-CN" altLang="en-US" sz="2800">
                  <a:solidFill>
                    <a:srgbClr val="5B7A79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学习目标</a:t>
              </a:r>
              <a:endParaRPr lang="zh-CN" altLang="en-US" sz="2800">
                <a:solidFill>
                  <a:srgbClr val="5B7A79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466" y="1346"/>
              <a:ext cx="964" cy="113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 userDrawn="1"/>
        </p:nvSpPr>
        <p:spPr>
          <a:xfrm>
            <a:off x="234438" y="172219"/>
            <a:ext cx="532237" cy="4994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586354" y="503432"/>
            <a:ext cx="360641" cy="33839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5B7A79"/>
            </a:solidFill>
          </a:ln>
          <a:effectLst>
            <a:outerShdw blurRad="241300" dist="317500" dir="5400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26971" y="1810385"/>
            <a:ext cx="8246009" cy="4354195"/>
            <a:chOff x="2910" y="1544"/>
            <a:chExt cx="12986" cy="6857"/>
          </a:xfrm>
        </p:grpSpPr>
        <p:grpSp>
          <p:nvGrpSpPr>
            <p:cNvPr id="2" name="组合 1"/>
            <p:cNvGrpSpPr/>
            <p:nvPr/>
          </p:nvGrpSpPr>
          <p:grpSpPr>
            <a:xfrm>
              <a:off x="2910" y="1544"/>
              <a:ext cx="12986" cy="6857"/>
              <a:chOff x="669" y="1729"/>
              <a:chExt cx="11025" cy="6857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669" y="1729"/>
                <a:ext cx="9907" cy="0"/>
              </a:xfrm>
              <a:prstGeom prst="line">
                <a:avLst/>
              </a:prstGeom>
              <a:ln w="12700">
                <a:solidFill>
                  <a:srgbClr val="5B7A7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787" y="8586"/>
                <a:ext cx="9907" cy="0"/>
              </a:xfrm>
              <a:prstGeom prst="line">
                <a:avLst/>
              </a:prstGeom>
              <a:ln w="12700">
                <a:solidFill>
                  <a:srgbClr val="5B7A7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7"/>
            <p:cNvSpPr txBox="1">
              <a:spLocks noChangeArrowheads="1"/>
            </p:cNvSpPr>
            <p:nvPr/>
          </p:nvSpPr>
          <p:spPr bwMode="auto">
            <a:xfrm>
              <a:off x="4015" y="6875"/>
              <a:ext cx="11823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hangingPunct="0">
                <a:buClrTx/>
                <a:buSzTx/>
                <a:buFontTx/>
                <a:buNone/>
              </a:pPr>
              <a:endParaRPr lang="zh-CN" altLang="en-US" sz="2000" kern="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361565" y="2777490"/>
            <a:ext cx="810831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/>
              <a:t>• 能根据需求完成企业安全保护方案的设计。</a:t>
            </a:r>
            <a:endParaRPr lang="zh-CN" altLang="en-US" sz="2800"/>
          </a:p>
          <a:p>
            <a:endParaRPr lang="zh-CN" altLang="en-US" sz="2800"/>
          </a:p>
          <a:p>
            <a:r>
              <a:rPr lang="zh-CN" altLang="en-US" sz="2800"/>
              <a:t>• 会利用工具探测系统信息并关闭非必要端口。</a:t>
            </a:r>
            <a:endParaRPr lang="zh-CN" altLang="en-US" sz="2800"/>
          </a:p>
          <a:p>
            <a:endParaRPr lang="zh-CN" altLang="en-US" sz="2800"/>
          </a:p>
          <a:p>
            <a:r>
              <a:rPr lang="zh-CN" altLang="en-US" sz="2800"/>
              <a:t>• 能使用账户策略、关闭非必要服务、映射端口等技术手段安全加固系统。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523240" y="2117090"/>
            <a:ext cx="6857365" cy="2624455"/>
          </a:xfrm>
          <a:prstGeom prst="rect">
            <a:avLst/>
          </a:prstGeom>
          <a:solidFill>
            <a:srgbClr val="5B7A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64200" y="2205355"/>
            <a:ext cx="4286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>
                <a:solidFill>
                  <a:srgbClr val="F6573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设计保护方案  </a:t>
            </a:r>
            <a:endParaRPr lang="zh-CN" altLang="en-US" sz="4000" b="1">
              <a:solidFill>
                <a:srgbClr val="F65738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7755" y="3213100"/>
            <a:ext cx="4665980" cy="2676525"/>
            <a:chOff x="9713" y="5060"/>
            <a:chExt cx="7348" cy="4215"/>
          </a:xfrm>
        </p:grpSpPr>
        <p:sp>
          <p:nvSpPr>
            <p:cNvPr id="27" name="文本框 26"/>
            <p:cNvSpPr txBox="1"/>
            <p:nvPr/>
          </p:nvSpPr>
          <p:spPr>
            <a:xfrm>
              <a:off x="10054" y="5060"/>
              <a:ext cx="7007" cy="4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任务描述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任务分析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任务准备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  <a:p>
              <a:pPr algn="l" fontAlgn="auto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800">
                  <a:solidFill>
                    <a:srgbClr val="5B7A79"/>
                  </a:solidFill>
                  <a:latin typeface="Arial" panose="020B0604020202020204" pitchFamily="34" charset="0"/>
                  <a:ea typeface="思源黑体 CN Normal" panose="020B0400000000000000" charset="-122"/>
                  <a:cs typeface="Arial" panose="020B0604020202020204" pitchFamily="34" charset="0"/>
                </a:rPr>
                <a:t>任务实施</a:t>
              </a:r>
              <a:endParaRPr lang="zh-CN" altLang="en-US" sz="2800">
                <a:solidFill>
                  <a:srgbClr val="5B7A79"/>
                </a:solidFill>
                <a:latin typeface="Arial" panose="020B0604020202020204" pitchFamily="34" charset="0"/>
                <a:ea typeface="思源黑体 CN Normal" panose="020B04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713" y="562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13" y="6647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13" y="7668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713" y="8575"/>
              <a:ext cx="262" cy="262"/>
            </a:xfrm>
            <a:prstGeom prst="ellipse">
              <a:avLst/>
            </a:prstGeom>
            <a:solidFill>
              <a:srgbClr val="539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92220" y="1772920"/>
            <a:ext cx="4718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任务1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45840" y="1465580"/>
            <a:ext cx="1034415" cy="2755265"/>
            <a:chOff x="5584" y="2308"/>
            <a:chExt cx="1629" cy="433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14" y="5967"/>
              <a:ext cx="6" cy="6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584" y="6647"/>
              <a:ext cx="60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543" y="2338"/>
              <a:ext cx="67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94" y="2308"/>
              <a:ext cx="0" cy="57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2338070" y="2275840"/>
            <a:ext cx="7597775" cy="103695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12085" y="2277110"/>
            <a:ext cx="700151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在项目中，调研了解客户的真实需求，依此制订出满足客户需求的规划方案是项目工作的重中之重，本阶段需要反复确认与沟通。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10" name="矩形 9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任务描述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022" y="71"/>
              <a:ext cx="4589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 设计保护方案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圆角矩形 105"/>
          <p:cNvSpPr/>
          <p:nvPr/>
        </p:nvSpPr>
        <p:spPr>
          <a:xfrm>
            <a:off x="1020445" y="1987550"/>
            <a:ext cx="10140315" cy="1435735"/>
          </a:xfrm>
          <a:prstGeom prst="roundRect">
            <a:avLst/>
          </a:prstGeom>
          <a:solidFill>
            <a:srgbClr val="83A29D"/>
          </a:solidFill>
          <a:ln w="25400" cap="flat" cmpd="sng" algn="ctr">
            <a:noFill/>
            <a:prstDash val="solid"/>
          </a:ln>
          <a:effectLst>
            <a:outerShdw blurRad="215900" dist="152400" dir="2700000" algn="tl" rotWithShape="0">
              <a:prstClr val="black">
                <a:alpha val="18000"/>
              </a:prstClr>
            </a:outerShdw>
          </a:effectLst>
        </p:spPr>
        <p:txBody>
          <a:bodyPr lIns="68589" tIns="34295" rIns="68589" bIns="3429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88440" y="2059305"/>
            <a:ext cx="938911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信息安全保护，首先要确认安全需求；然后有针对性地制订实施方案；最后为了保障实施方案的顺利完成，还需要完善信息安全管理制度。任务路线如图 10-2-2 所示。</a:t>
            </a:r>
            <a:endParaRPr lang="zh-CN" altLang="en-US" sz="2000" ker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-26670"/>
            <a:ext cx="12204065" cy="904875"/>
            <a:chOff x="0" y="-42"/>
            <a:chExt cx="19219" cy="1425"/>
          </a:xfrm>
        </p:grpSpPr>
        <p:sp>
          <p:nvSpPr>
            <p:cNvPr id="33" name="矩形 32"/>
            <p:cNvSpPr/>
            <p:nvPr/>
          </p:nvSpPr>
          <p:spPr>
            <a:xfrm>
              <a:off x="0" y="-42"/>
              <a:ext cx="19212" cy="992"/>
            </a:xfrm>
            <a:prstGeom prst="rect">
              <a:avLst/>
            </a:prstGeom>
            <a:solidFill>
              <a:srgbClr val="5B7A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02" y="184"/>
              <a:ext cx="1304" cy="1199"/>
              <a:chOff x="756" y="1232"/>
              <a:chExt cx="1304" cy="11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56" y="1545"/>
                <a:ext cx="886" cy="8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23" y="1232"/>
                <a:ext cx="652" cy="652"/>
              </a:xfrm>
              <a:prstGeom prst="rect">
                <a:avLst/>
              </a:prstGeom>
              <a:solidFill>
                <a:srgbClr val="FFD966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776" y="1998"/>
                <a:ext cx="285" cy="28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2116" y="43"/>
              <a:ext cx="28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任务分析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41" y="1032"/>
              <a:ext cx="17478" cy="120"/>
            </a:xfrm>
            <a:prstGeom prst="rect">
              <a:avLst/>
            </a:prstGeom>
            <a:solidFill>
              <a:srgbClr val="ABC0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22" y="71"/>
              <a:ext cx="1600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sym typeface="+mn-ea"/>
                </a:rPr>
                <a:t>任务1 </a:t>
              </a:r>
              <a:endParaRPr lang="zh-CN" altLang="en-US" sz="2400" b="1">
                <a:solidFill>
                  <a:srgbClr val="FFFF00"/>
                </a:solidFill>
                <a:sym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4221480"/>
            <a:ext cx="8289290" cy="1449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10560,&quot;width&quot;:15840}"/>
</p:tagLst>
</file>

<file path=ppt/tags/tag2.xml><?xml version="1.0" encoding="utf-8"?>
<p:tagLst xmlns:p="http://schemas.openxmlformats.org/presentationml/2006/main">
  <p:tag name="KSO_WM_UNIT_TABLE_BEAUTIFY" val="smartTable{84f38019-195b-4ddc-a03d-fc6745de6601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5266</Words>
  <Application>WPS 演示</Application>
  <PresentationFormat>宽屏</PresentationFormat>
  <Paragraphs>408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5" baseType="lpstr">
      <vt:lpstr>Arial</vt:lpstr>
      <vt:lpstr>宋体</vt:lpstr>
      <vt:lpstr>Wingdings</vt:lpstr>
      <vt:lpstr>思源黑体 CN Bold</vt:lpstr>
      <vt:lpstr>黑体</vt:lpstr>
      <vt:lpstr>等线</vt:lpstr>
      <vt:lpstr>微软雅黑</vt:lpstr>
      <vt:lpstr>思源黑体 CN Normal</vt:lpstr>
      <vt:lpstr>方正粗黑宋简体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zj</cp:lastModifiedBy>
  <cp:revision>199</cp:revision>
  <dcterms:created xsi:type="dcterms:W3CDTF">2021-03-27T05:45:00Z</dcterms:created>
  <dcterms:modified xsi:type="dcterms:W3CDTF">2022-04-13T05:08:01Z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KSOTemplateUUID">
    <vt:lpwstr>v1.0_mb_O0aFCpq1V6Ik9vD/oznfGg==</vt:lpwstr>
  </property>
  <property fmtid="{D5CDD505-2E9C-101B-9397-08002B2CF9AE}" pid="4" name="ICV">
    <vt:lpwstr>EF49C2C9097847BA8B665471E8376BA7</vt:lpwstr>
  </property>
</Properties>
</file>